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7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26.xml" ContentType="application/vnd.openxmlformats-officedocument.presentationml.slide+xml"/>
  <Override PartName="/ppt/slides/slide40.xml" ContentType="application/vnd.openxmlformats-officedocument.presentationml.slide+xml"/>
  <Override PartName="/ppt/slides/slide42.xml" ContentType="application/vnd.openxmlformats-officedocument.presentationml.slide+xml"/>
  <Override PartName="/ppt/slides/slide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5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385" r:id="rId2"/>
    <p:sldId id="262" r:id="rId3"/>
    <p:sldId id="263" r:id="rId4"/>
    <p:sldId id="271" r:id="rId5"/>
    <p:sldId id="412" r:id="rId6"/>
    <p:sldId id="348" r:id="rId7"/>
    <p:sldId id="411" r:id="rId8"/>
    <p:sldId id="413" r:id="rId9"/>
    <p:sldId id="350" r:id="rId10"/>
    <p:sldId id="414" r:id="rId11"/>
    <p:sldId id="352" r:id="rId12"/>
    <p:sldId id="275" r:id="rId13"/>
    <p:sldId id="419" r:id="rId14"/>
    <p:sldId id="420" r:id="rId15"/>
    <p:sldId id="421" r:id="rId16"/>
    <p:sldId id="422" r:id="rId17"/>
    <p:sldId id="434" r:id="rId18"/>
    <p:sldId id="436" r:id="rId19"/>
    <p:sldId id="437" r:id="rId20"/>
    <p:sldId id="435" r:id="rId21"/>
    <p:sldId id="438" r:id="rId22"/>
    <p:sldId id="423" r:id="rId23"/>
    <p:sldId id="424" r:id="rId24"/>
    <p:sldId id="426" r:id="rId25"/>
    <p:sldId id="427" r:id="rId26"/>
    <p:sldId id="428" r:id="rId27"/>
    <p:sldId id="429" r:id="rId28"/>
    <p:sldId id="425" r:id="rId29"/>
    <p:sldId id="432" r:id="rId30"/>
    <p:sldId id="430" r:id="rId31"/>
    <p:sldId id="433" r:id="rId32"/>
    <p:sldId id="276" r:id="rId33"/>
    <p:sldId id="353" r:id="rId34"/>
    <p:sldId id="416" r:id="rId35"/>
    <p:sldId id="354" r:id="rId36"/>
    <p:sldId id="387" r:id="rId37"/>
    <p:sldId id="388" r:id="rId38"/>
    <p:sldId id="389" r:id="rId39"/>
    <p:sldId id="287" r:id="rId40"/>
    <p:sldId id="393" r:id="rId41"/>
    <p:sldId id="394" r:id="rId42"/>
    <p:sldId id="370" r:id="rId43"/>
    <p:sldId id="371" r:id="rId44"/>
    <p:sldId id="415" r:id="rId45"/>
    <p:sldId id="291" r:id="rId46"/>
    <p:sldId id="346" r:id="rId47"/>
  </p:sldIdLst>
  <p:sldSz cx="9144000" cy="6858000" type="screen4x3"/>
  <p:notesSz cx="6858000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C07"/>
    <a:srgbClr val="922E60"/>
    <a:srgbClr val="8937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93" autoAdjust="0"/>
    <p:restoredTop sz="68914" autoAdjust="0"/>
  </p:normalViewPr>
  <p:slideViewPr>
    <p:cSldViewPr showGuides="1">
      <p:cViewPr varScale="1">
        <p:scale>
          <a:sx n="91" d="100"/>
          <a:sy n="91" d="100"/>
        </p:scale>
        <p:origin x="1806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146"/>
    </p:cViewPr>
  </p:sorterViewPr>
  <p:notesViewPr>
    <p:cSldViewPr>
      <p:cViewPr varScale="1">
        <p:scale>
          <a:sx n="101" d="100"/>
          <a:sy n="101" d="100"/>
        </p:scale>
        <p:origin x="35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D5F5F-F083-484F-A9E2-50BC82CA1EDD}" type="datetimeFigureOut">
              <a:rPr lang="de-AT" smtClean="0"/>
              <a:t>11.06.2019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377317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F23AE-3B78-4629-AB73-1C57F4C59AB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13052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AF405-402D-439A-9647-5C253D718348}" type="datetimeFigureOut">
              <a:rPr lang="de-AT" smtClean="0"/>
              <a:t>11.06.2019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B3B21-460C-44C2-9145-896EA6EF1E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2933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B3B21-460C-44C2-9145-896EA6EF1E1A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96708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CE3CE-263C-4C40-B397-0F948FFCCA74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55016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CE3CE-263C-4C40-B397-0F948FFCCA74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54086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8747">
              <a:spcBef>
                <a:spcPts val="608"/>
              </a:spcBef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CE3CE-263C-4C40-B397-0F948FFCCA74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59586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8747">
              <a:spcBef>
                <a:spcPts val="608"/>
              </a:spcBef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CE3CE-263C-4C40-B397-0F948FFCCA74}" type="slidenum">
              <a:rPr lang="de-AT" smtClean="0"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40160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8747">
              <a:spcBef>
                <a:spcPts val="608"/>
              </a:spcBef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CE3CE-263C-4C40-B397-0F948FFCCA74}" type="slidenum">
              <a:rPr lang="de-AT" smtClean="0"/>
              <a:t>22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52302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8747">
              <a:spcBef>
                <a:spcPts val="608"/>
              </a:spcBef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CE3CE-263C-4C40-B397-0F948FFCCA74}" type="slidenum">
              <a:rPr lang="de-AT" smtClean="0"/>
              <a:t>26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11345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B3B21-460C-44C2-9145-896EA6EF1E1A}" type="slidenum">
              <a:rPr lang="de-AT" smtClean="0"/>
              <a:t>29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333806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8747">
              <a:spcBef>
                <a:spcPts val="608"/>
              </a:spcBef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CE3CE-263C-4C40-B397-0F948FFCCA74}" type="slidenum">
              <a:rPr lang="de-AT" smtClean="0"/>
              <a:t>32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76658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543CA-48D2-4061-88F0-808E025830A6}" type="slidenum">
              <a:rPr lang="de-AT" smtClean="0"/>
              <a:t>33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505391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CE3CE-263C-4C40-B397-0F948FFCCA74}" type="slidenum">
              <a:rPr lang="de-AT" smtClean="0"/>
              <a:t>34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88508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6365">
              <a:spcBef>
                <a:spcPts val="604"/>
              </a:spcBef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CE3CE-263C-4C40-B397-0F948FFCCA74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335825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Wenn beim telefonieren</a:t>
            </a:r>
            <a:r>
              <a:rPr lang="de-AT" baseline="0" dirty="0" smtClean="0"/>
              <a:t> der Home-Button gedrückt wird, läuft das Telefonat im Hintergrund weiter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CE3CE-263C-4C40-B397-0F948FFCCA74}" type="slidenum">
              <a:rPr lang="de-AT" smtClean="0"/>
              <a:t>35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854942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CE3CE-263C-4C40-B397-0F948FFCCA74}" type="slidenum">
              <a:rPr lang="de-AT" smtClean="0"/>
              <a:t>36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893815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CE3CE-263C-4C40-B397-0F948FFCCA74}" type="slidenum">
              <a:rPr lang="de-AT" smtClean="0"/>
              <a:t>37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45259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CE3CE-263C-4C40-B397-0F948FFCCA74}" type="slidenum">
              <a:rPr lang="de-AT" smtClean="0"/>
              <a:t>38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48243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6365">
              <a:spcBef>
                <a:spcPts val="604"/>
              </a:spcBef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CE3CE-263C-4C40-B397-0F948FFCCA74}" type="slidenum">
              <a:rPr lang="de-AT" smtClean="0"/>
              <a:t>40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76658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CE3CE-263C-4C40-B397-0F948FFCCA74}" type="slidenum">
              <a:rPr lang="de-AT" smtClean="0"/>
              <a:t>41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830376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CE3CE-263C-4C40-B397-0F948FFCCA74}" type="slidenum">
              <a:rPr lang="de-AT" smtClean="0"/>
              <a:t>44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80686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B3B21-460C-44C2-9145-896EA6EF1E1A}" type="slidenum">
              <a:rPr lang="de-AT" smtClean="0"/>
              <a:t>45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336295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CE3CE-263C-4C40-B397-0F948FFCCA74}" type="slidenum">
              <a:rPr lang="de-AT" smtClean="0"/>
              <a:t>46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72837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CE3CE-263C-4C40-B397-0F948FFCCA74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54086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CE3CE-263C-4C40-B397-0F948FFCCA74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6661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CE3CE-263C-4C40-B397-0F948FFCCA74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36807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CE3CE-263C-4C40-B397-0F948FFCCA74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43931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CE3CE-263C-4C40-B397-0F948FFCCA74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07378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CE3CE-263C-4C40-B397-0F948FFCCA74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49507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CE3CE-263C-4C40-B397-0F948FFCCA74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89381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9EFA-7C9E-41EC-8420-1E85B2F96A12}" type="datetimeFigureOut">
              <a:rPr lang="de-AT" smtClean="0"/>
              <a:t>11.06.2019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637D9E-22EE-4BCA-AFC5-389E060BC53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7593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9EFA-7C9E-41EC-8420-1E85B2F96A12}" type="datetimeFigureOut">
              <a:rPr lang="de-AT" smtClean="0"/>
              <a:t>11.06.2019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637D9E-22EE-4BCA-AFC5-389E060BC53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60096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9EFA-7C9E-41EC-8420-1E85B2F96A12}" type="datetimeFigureOut">
              <a:rPr lang="de-AT" smtClean="0"/>
              <a:t>11.06.2019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637D9E-22EE-4BCA-AFC5-389E060BC53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7977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9EFA-7C9E-41EC-8420-1E85B2F96A12}" type="datetimeFigureOut">
              <a:rPr lang="de-AT" smtClean="0"/>
              <a:t>11.06.2019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637D9E-22EE-4BCA-AFC5-389E060BC53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00652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9EFA-7C9E-41EC-8420-1E85B2F96A12}" type="datetimeFigureOut">
              <a:rPr lang="de-AT" smtClean="0"/>
              <a:t>11.06.2019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637D9E-22EE-4BCA-AFC5-389E060BC53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26851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9EFA-7C9E-41EC-8420-1E85B2F96A12}" type="datetimeFigureOut">
              <a:rPr lang="de-AT" smtClean="0"/>
              <a:t>11.06.2019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637D9E-22EE-4BCA-AFC5-389E060BC53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11069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9EFA-7C9E-41EC-8420-1E85B2F96A12}" type="datetimeFigureOut">
              <a:rPr lang="de-AT" smtClean="0"/>
              <a:t>11.06.2019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637D9E-22EE-4BCA-AFC5-389E060BC53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9003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9EFA-7C9E-41EC-8420-1E85B2F96A12}" type="datetimeFigureOut">
              <a:rPr lang="de-AT" smtClean="0"/>
              <a:t>11.06.2019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637D9E-22EE-4BCA-AFC5-389E060BC53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4592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637D9E-22EE-4BCA-AFC5-389E060BC53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32281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9EFA-7C9E-41EC-8420-1E85B2F96A12}" type="datetimeFigureOut">
              <a:rPr lang="de-AT" smtClean="0"/>
              <a:t>11.06.2019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637D9E-22EE-4BCA-AFC5-389E060BC53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564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9EFA-7C9E-41EC-8420-1E85B2F96A12}" type="datetimeFigureOut">
              <a:rPr lang="de-AT" smtClean="0"/>
              <a:t>11.06.2019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637D9E-22EE-4BCA-AFC5-389E060BC53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8186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89EFA-7C9E-41EC-8420-1E85B2F96A12}" type="datetimeFigureOut">
              <a:rPr lang="de-AT" smtClean="0"/>
              <a:t>11.06.2019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356350"/>
            <a:ext cx="1320105" cy="47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0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jpeg"/><Relationship Id="rId4" Type="http://schemas.openxmlformats.org/officeDocument/2006/relationships/image" Target="../media/image6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0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4"/>
            <a:ext cx="9144000" cy="5229225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6372200" y="4293096"/>
            <a:ext cx="2448272" cy="1048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2600" dirty="0" smtClean="0">
                <a:solidFill>
                  <a:srgbClr val="EE7C07"/>
                </a:solidFill>
                <a:latin typeface="Franklin Gothic Demi" panose="020B0703020102020204" pitchFamily="34" charset="0"/>
                <a:cs typeface="Consolas" panose="020B0609020204030204" pitchFamily="49" charset="0"/>
              </a:rPr>
              <a:t>Grundlagen</a:t>
            </a:r>
            <a:r>
              <a:rPr lang="de-AT" sz="2600" dirty="0" smtClean="0">
                <a:solidFill>
                  <a:srgbClr val="922E60"/>
                </a:solidFill>
                <a:latin typeface="Franklin Gothic Demi" panose="020B0703020102020204" pitchFamily="34" charset="0"/>
                <a:cs typeface="Consolas" panose="020B0609020204030204" pitchFamily="49" charset="0"/>
              </a:rPr>
              <a:t/>
            </a:r>
            <a:br>
              <a:rPr lang="de-AT" sz="2600" dirty="0" smtClean="0">
                <a:solidFill>
                  <a:srgbClr val="922E60"/>
                </a:solidFill>
                <a:latin typeface="Franklin Gothic Demi" panose="020B0703020102020204" pitchFamily="34" charset="0"/>
                <a:cs typeface="Consolas" panose="020B0609020204030204" pitchFamily="49" charset="0"/>
              </a:rPr>
            </a:br>
            <a:endParaRPr lang="de-AT" sz="2600" dirty="0">
              <a:solidFill>
                <a:srgbClr val="922E60"/>
              </a:solidFill>
              <a:latin typeface="Franklin Gothic Demi" panose="020B0703020102020204" pitchFamily="34" charset="0"/>
              <a:cs typeface="Consolas" panose="020B0609020204030204" pitchFamily="49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51691" y="5456837"/>
            <a:ext cx="882222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600" dirty="0">
                <a:solidFill>
                  <a:srgbClr val="EE7C07"/>
                </a:solidFill>
                <a:latin typeface="Franklin Gothic Demi" panose="020B0703020102020204" pitchFamily="34" charset="0"/>
                <a:cs typeface="Consolas" panose="020B0609020204030204" pitchFamily="49" charset="0"/>
              </a:rPr>
              <a:t>Smartphone Modul </a:t>
            </a:r>
            <a:r>
              <a:rPr lang="de-AT" sz="2600" dirty="0" smtClean="0">
                <a:solidFill>
                  <a:srgbClr val="EE7C07"/>
                </a:solidFill>
                <a:latin typeface="Franklin Gothic Demi" panose="020B0703020102020204" pitchFamily="34" charset="0"/>
                <a:cs typeface="Consolas" panose="020B0609020204030204" pitchFamily="49" charset="0"/>
              </a:rPr>
              <a:t>0</a:t>
            </a:r>
            <a:endParaRPr lang="de-DE" sz="2600" dirty="0">
              <a:solidFill>
                <a:srgbClr val="EE7C07"/>
              </a:solidFill>
              <a:latin typeface="Franklin Gothic Demi" panose="020B0703020102020204" pitchFamily="34" charset="0"/>
              <a:cs typeface="Consolas" panose="020B0609020204030204" pitchFamily="49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164609"/>
            <a:ext cx="868237" cy="56872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5940152" y="188640"/>
            <a:ext cx="2808312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633" y="6138840"/>
            <a:ext cx="971600" cy="71916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96" b="12575"/>
          <a:stretch/>
        </p:blipFill>
        <p:spPr>
          <a:xfrm>
            <a:off x="6876256" y="6276263"/>
            <a:ext cx="2091395" cy="53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461" y="6010867"/>
            <a:ext cx="847131" cy="84713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>
                <a:solidFill>
                  <a:srgbClr val="EE7C07"/>
                </a:solidFill>
              </a:rPr>
              <a:t>Die Benutzeroberfläche</a:t>
            </a:r>
            <a:endParaRPr lang="de-AT" dirty="0">
              <a:solidFill>
                <a:srgbClr val="EE7C07"/>
              </a:solidFill>
            </a:endParaRPr>
          </a:p>
        </p:txBody>
      </p:sp>
      <p:pic>
        <p:nvPicPr>
          <p:cNvPr id="17" name="Picture 8" descr="http://shop.t-mobile.at/img/zoom/1693_3080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32196"/>
            <a:ext cx="2408054" cy="436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96781"/>
            <a:ext cx="2088231" cy="421408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732196"/>
            <a:ext cx="2554359" cy="43611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21" y="6010868"/>
            <a:ext cx="847131" cy="84713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336" y="6085132"/>
            <a:ext cx="505685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3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226" y="57189"/>
            <a:ext cx="8568952" cy="551821"/>
          </a:xfrm>
        </p:spPr>
        <p:txBody>
          <a:bodyPr>
            <a:normAutofit fontScale="90000"/>
          </a:bodyPr>
          <a:lstStyle/>
          <a:p>
            <a:r>
              <a:rPr lang="de-AT" sz="3200" dirty="0" smtClean="0">
                <a:solidFill>
                  <a:srgbClr val="EE7C07"/>
                </a:solidFill>
              </a:rPr>
              <a:t>Grundelemente am Startbildschirm - Samsung</a:t>
            </a:r>
            <a:endParaRPr lang="de-AT" sz="3200" dirty="0">
              <a:solidFill>
                <a:srgbClr val="EE7C07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9511" y="628689"/>
            <a:ext cx="2336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/>
              <a:t>Benachrichtigungen</a:t>
            </a:r>
            <a:endParaRPr lang="de-AT" sz="2000" dirty="0"/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2389104" y="822483"/>
            <a:ext cx="885948" cy="6261"/>
          </a:xfrm>
          <a:prstGeom prst="straightConnector1">
            <a:avLst/>
          </a:prstGeom>
          <a:ln w="25400">
            <a:solidFill>
              <a:srgbClr val="EE7C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179512" y="6413266"/>
            <a:ext cx="1931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/>
              <a:t>Steuerelemente</a:t>
            </a:r>
            <a:endParaRPr lang="de-AT" sz="2000" dirty="0"/>
          </a:p>
        </p:txBody>
      </p:sp>
      <p:sp>
        <p:nvSpPr>
          <p:cNvPr id="16" name="Textfeld 15"/>
          <p:cNvSpPr txBox="1"/>
          <p:nvPr/>
        </p:nvSpPr>
        <p:spPr>
          <a:xfrm>
            <a:off x="7033224" y="3861048"/>
            <a:ext cx="1931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800"/>
            </a:lvl1pPr>
          </a:lstStyle>
          <a:p>
            <a:r>
              <a:rPr lang="de-AT" sz="2000" dirty="0" smtClean="0"/>
              <a:t>Frei belegbar:</a:t>
            </a:r>
            <a:br>
              <a:rPr lang="de-AT" sz="2000" dirty="0" smtClean="0"/>
            </a:br>
            <a:r>
              <a:rPr lang="de-AT" sz="2000" dirty="0" smtClean="0"/>
              <a:t>Anwendungen = Apps</a:t>
            </a:r>
            <a:endParaRPr lang="de-AT" sz="2000" dirty="0"/>
          </a:p>
        </p:txBody>
      </p:sp>
      <p:sp>
        <p:nvSpPr>
          <p:cNvPr id="18" name="Textfeld 17"/>
          <p:cNvSpPr txBox="1"/>
          <p:nvPr/>
        </p:nvSpPr>
        <p:spPr>
          <a:xfrm>
            <a:off x="6974168" y="1530658"/>
            <a:ext cx="199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800"/>
            </a:lvl1pPr>
          </a:lstStyle>
          <a:p>
            <a:r>
              <a:rPr lang="de-AT" sz="2000" dirty="0" smtClean="0"/>
              <a:t>„</a:t>
            </a:r>
            <a:r>
              <a:rPr lang="de-AT" sz="2000" dirty="0" err="1" smtClean="0"/>
              <a:t>Widgets</a:t>
            </a:r>
            <a:r>
              <a:rPr lang="de-AT" sz="2000" dirty="0" smtClean="0"/>
              <a:t>“</a:t>
            </a:r>
          </a:p>
          <a:p>
            <a:r>
              <a:rPr lang="de-AT" sz="2000" dirty="0" smtClean="0"/>
              <a:t>z.B. Wetter</a:t>
            </a:r>
            <a:r>
              <a:rPr lang="de-AT" sz="2000" dirty="0"/>
              <a:t>,</a:t>
            </a:r>
          </a:p>
          <a:p>
            <a:r>
              <a:rPr lang="de-AT" sz="2000" dirty="0"/>
              <a:t>Termine,</a:t>
            </a:r>
          </a:p>
          <a:p>
            <a:r>
              <a:rPr lang="de-AT" sz="2000" dirty="0" smtClean="0"/>
              <a:t>Musik, </a:t>
            </a:r>
            <a:r>
              <a:rPr lang="de-AT" sz="2000" dirty="0" err="1" smtClean="0"/>
              <a:t>uvm</a:t>
            </a:r>
            <a:r>
              <a:rPr lang="de-AT" sz="2000" dirty="0"/>
              <a:t>.</a:t>
            </a:r>
          </a:p>
          <a:p>
            <a:endParaRPr lang="de-AT" dirty="0"/>
          </a:p>
        </p:txBody>
      </p:sp>
      <p:sp>
        <p:nvSpPr>
          <p:cNvPr id="19" name="Textfeld 18"/>
          <p:cNvSpPr txBox="1"/>
          <p:nvPr/>
        </p:nvSpPr>
        <p:spPr>
          <a:xfrm>
            <a:off x="6921243" y="5805264"/>
            <a:ext cx="2008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2000" dirty="0" smtClean="0"/>
              <a:t>Grundfunktionen</a:t>
            </a:r>
            <a:endParaRPr lang="de-AT" sz="2000" dirty="0"/>
          </a:p>
        </p:txBody>
      </p:sp>
      <p:cxnSp>
        <p:nvCxnSpPr>
          <p:cNvPr id="21" name="Gerade Verbindung mit Pfeil 20"/>
          <p:cNvCxnSpPr/>
          <p:nvPr/>
        </p:nvCxnSpPr>
        <p:spPr>
          <a:xfrm flipV="1">
            <a:off x="2111872" y="6638253"/>
            <a:ext cx="897504" cy="1"/>
          </a:xfrm>
          <a:prstGeom prst="straightConnector1">
            <a:avLst/>
          </a:prstGeom>
          <a:ln w="25400">
            <a:solidFill>
              <a:srgbClr val="EE7C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H="1">
            <a:off x="6372200" y="1772816"/>
            <a:ext cx="626142" cy="0"/>
          </a:xfrm>
          <a:prstGeom prst="straightConnector1">
            <a:avLst/>
          </a:prstGeom>
          <a:ln w="25400">
            <a:solidFill>
              <a:srgbClr val="EE7C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>
            <a:off x="6392823" y="4117722"/>
            <a:ext cx="605519" cy="1"/>
          </a:xfrm>
          <a:prstGeom prst="straightConnector1">
            <a:avLst/>
          </a:prstGeom>
          <a:ln w="25400">
            <a:solidFill>
              <a:srgbClr val="EE7C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H="1">
            <a:off x="6392823" y="6021288"/>
            <a:ext cx="528420" cy="0"/>
          </a:xfrm>
          <a:prstGeom prst="straightConnector1">
            <a:avLst/>
          </a:prstGeom>
          <a:ln w="25400">
            <a:solidFill>
              <a:srgbClr val="EE7C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 flipH="1">
            <a:off x="6295101" y="856971"/>
            <a:ext cx="626142" cy="0"/>
          </a:xfrm>
          <a:prstGeom prst="straightConnector1">
            <a:avLst/>
          </a:prstGeom>
          <a:ln w="25400">
            <a:solidFill>
              <a:srgbClr val="EE7C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7066566" y="652626"/>
            <a:ext cx="1609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800"/>
            </a:lvl1pPr>
          </a:lstStyle>
          <a:p>
            <a:r>
              <a:rPr lang="de-AT" sz="2000" dirty="0" smtClean="0"/>
              <a:t>Statusinfos</a:t>
            </a:r>
            <a:endParaRPr lang="de-AT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052" y="762432"/>
            <a:ext cx="2964721" cy="6095568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94"/>
          <a:stretch/>
        </p:blipFill>
        <p:spPr>
          <a:xfrm>
            <a:off x="410714" y="798918"/>
            <a:ext cx="8157975" cy="97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4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accel="6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accel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6" grpId="0"/>
      <p:bldP spid="18" grpId="0"/>
      <p:bldP spid="19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06916"/>
            <a:ext cx="8229600" cy="4502771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de-AT" sz="2800" b="1" dirty="0">
                <a:solidFill>
                  <a:srgbClr val="EE7C07"/>
                </a:solidFill>
              </a:rPr>
              <a:t>1.- </a:t>
            </a:r>
            <a:r>
              <a:rPr lang="de-AT" sz="2800" b="1" dirty="0" smtClean="0">
                <a:solidFill>
                  <a:srgbClr val="EE7C07"/>
                </a:solidFill>
              </a:rPr>
              <a:t>Tippen:</a:t>
            </a:r>
            <a:endParaRPr lang="de-AT" sz="2800" b="1" dirty="0">
              <a:solidFill>
                <a:srgbClr val="EE7C07"/>
              </a:solidFill>
            </a:endParaRPr>
          </a:p>
          <a:p>
            <a:pPr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Öffnen </a:t>
            </a:r>
            <a:r>
              <a:rPr lang="de-AT" sz="2000" dirty="0"/>
              <a:t>Sie die Statusanzeige und lesen Sie ab, </a:t>
            </a:r>
            <a:br>
              <a:rPr lang="de-AT" sz="2000" dirty="0"/>
            </a:br>
            <a:r>
              <a:rPr lang="de-AT" sz="2000" dirty="0"/>
              <a:t>in welchem Netz Sie telefonieren.</a:t>
            </a:r>
          </a:p>
          <a:p>
            <a:pPr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Öffnen </a:t>
            </a:r>
            <a:r>
              <a:rPr lang="de-AT" sz="2000" dirty="0"/>
              <a:t>Sie das Telefonbuch. </a:t>
            </a: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000" dirty="0" smtClean="0"/>
              <a:t>Kehren </a:t>
            </a:r>
            <a:r>
              <a:rPr lang="de-AT" sz="2000" dirty="0"/>
              <a:t>Sie zurück auf die Startseite mit der Taste O.</a:t>
            </a:r>
          </a:p>
          <a:p>
            <a:pPr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Tippen </a:t>
            </a:r>
            <a:r>
              <a:rPr lang="de-AT" sz="2000" dirty="0"/>
              <a:t>Sie lange auf die Taste O und wischen Sie dann </a:t>
            </a:r>
            <a:r>
              <a:rPr lang="de-AT" sz="2000" dirty="0" smtClean="0"/>
              <a:t>vertikal</a:t>
            </a:r>
            <a:r>
              <a:rPr lang="de-AT" sz="2000" dirty="0"/>
              <a:t>, </a:t>
            </a: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000" dirty="0" smtClean="0"/>
              <a:t>um </a:t>
            </a:r>
            <a:r>
              <a:rPr lang="de-AT" sz="2000" dirty="0"/>
              <a:t>die geöffneten Funktionen durchzusehen. </a:t>
            </a: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000" dirty="0" smtClean="0"/>
              <a:t>Schließen </a:t>
            </a:r>
            <a:r>
              <a:rPr lang="de-AT" sz="2000" dirty="0"/>
              <a:t>Sie einige Apps</a:t>
            </a:r>
            <a:r>
              <a:rPr lang="de-AT" sz="2000" dirty="0" smtClean="0"/>
              <a:t>.</a:t>
            </a:r>
          </a:p>
          <a:p>
            <a:pPr marL="0" indent="0">
              <a:buNone/>
            </a:pPr>
            <a:r>
              <a:rPr lang="de-AT" sz="2800" b="1" dirty="0">
                <a:solidFill>
                  <a:srgbClr val="EE7C07"/>
                </a:solidFill>
              </a:rPr>
              <a:t>2.- </a:t>
            </a:r>
            <a:r>
              <a:rPr lang="de-AT" sz="2800" b="1" dirty="0" smtClean="0">
                <a:solidFill>
                  <a:srgbClr val="EE7C07"/>
                </a:solidFill>
              </a:rPr>
              <a:t>Wischen:</a:t>
            </a:r>
            <a:endParaRPr lang="de-AT" sz="2800" b="1" dirty="0">
              <a:solidFill>
                <a:srgbClr val="EE7C07"/>
              </a:solidFill>
            </a:endParaRPr>
          </a:p>
          <a:p>
            <a:pPr lvl="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Wischen </a:t>
            </a:r>
            <a:r>
              <a:rPr lang="de-AT" sz="2000" dirty="0"/>
              <a:t>Sie auf die App-Seite und lesen Sie ab, </a:t>
            </a:r>
            <a:br>
              <a:rPr lang="de-AT" sz="2000" dirty="0"/>
            </a:br>
            <a:r>
              <a:rPr lang="de-AT" sz="2000" dirty="0"/>
              <a:t>welche App Sie bisher am häufigsten benutzt haben</a:t>
            </a:r>
            <a:r>
              <a:rPr lang="de-AT" sz="2000" dirty="0" smtClean="0"/>
              <a:t>.</a:t>
            </a:r>
            <a:endParaRPr lang="de-AT" sz="2000" dirty="0"/>
          </a:p>
          <a:p>
            <a:pPr>
              <a:spcBef>
                <a:spcPts val="600"/>
              </a:spcBef>
            </a:pPr>
            <a:endParaRPr lang="de-AT" sz="2000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AT" dirty="0" smtClean="0">
                <a:solidFill>
                  <a:srgbClr val="EE7C07"/>
                </a:solidFill>
              </a:rPr>
              <a:t>Wir üben gemeinsam…</a:t>
            </a:r>
            <a:endParaRPr lang="de-AT" dirty="0">
              <a:solidFill>
                <a:srgbClr val="EE7C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32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17232" cy="5517232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3355785" y="233744"/>
            <a:ext cx="5788215" cy="19011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3200" dirty="0" smtClean="0">
                <a:solidFill>
                  <a:srgbClr val="EE7C07"/>
                </a:solidFill>
              </a:rPr>
              <a:t>Wie kann ich die Helligkeit verändern?</a:t>
            </a:r>
            <a:endParaRPr lang="de-AT" sz="3200" dirty="0">
              <a:solidFill>
                <a:srgbClr val="EE7C07"/>
              </a:solidFill>
            </a:endParaRPr>
          </a:p>
        </p:txBody>
      </p:sp>
      <p:pic>
        <p:nvPicPr>
          <p:cNvPr id="7" name="Bild 4" descr="sprechblase.w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785" y="216060"/>
            <a:ext cx="5708286" cy="206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0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456" y="1980102"/>
            <a:ext cx="243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20" y="1885374"/>
            <a:ext cx="243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alt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de-AT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562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alt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AT" altLang="de-DE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de-AT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6296530" y="4501881"/>
            <a:ext cx="2307918" cy="714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9320"/>
            <a:ext cx="243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feil nach unten 8"/>
          <p:cNvSpPr/>
          <p:nvPr/>
        </p:nvSpPr>
        <p:spPr>
          <a:xfrm>
            <a:off x="1299600" y="1980102"/>
            <a:ext cx="824128" cy="98897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Pfeil nach unten 29"/>
          <p:cNvSpPr/>
          <p:nvPr/>
        </p:nvSpPr>
        <p:spPr>
          <a:xfrm>
            <a:off x="4159936" y="2349191"/>
            <a:ext cx="824128" cy="98897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246605" y="398923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/>
              <a:t>Helligkeit verändern:</a:t>
            </a:r>
            <a:endParaRPr lang="de-AT" b="1" dirty="0"/>
          </a:p>
          <a:p>
            <a:r>
              <a:rPr lang="de-AT" dirty="0"/>
              <a:t>Öffnen Sie am </a:t>
            </a:r>
            <a:r>
              <a:rPr lang="de-AT" dirty="0" err="1"/>
              <a:t>Homescreen</a:t>
            </a:r>
            <a:r>
              <a:rPr lang="de-AT" dirty="0"/>
              <a:t> die Statusanzeige</a:t>
            </a:r>
            <a:r>
              <a:rPr lang="de-AT" dirty="0" smtClean="0"/>
              <a:t>.</a:t>
            </a:r>
            <a:endParaRPr lang="de-AT" dirty="0"/>
          </a:p>
        </p:txBody>
      </p:sp>
      <p:sp>
        <p:nvSpPr>
          <p:cNvPr id="13" name="Textfeld 12"/>
          <p:cNvSpPr txBox="1"/>
          <p:nvPr/>
        </p:nvSpPr>
        <p:spPr>
          <a:xfrm>
            <a:off x="3386120" y="37270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Erweitern Sie die </a:t>
            </a:r>
            <a:r>
              <a:rPr lang="de-AT" dirty="0" smtClean="0"/>
              <a:t>Statusanzeige</a:t>
            </a:r>
            <a:endParaRPr lang="de-AT" dirty="0"/>
          </a:p>
        </p:txBody>
      </p:sp>
      <p:sp>
        <p:nvSpPr>
          <p:cNvPr id="14" name="Textfeld 13"/>
          <p:cNvSpPr txBox="1"/>
          <p:nvPr/>
        </p:nvSpPr>
        <p:spPr>
          <a:xfrm>
            <a:off x="6084168" y="220877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AT" dirty="0" smtClean="0"/>
              <a:t>Sie finden den Helligkeitsregler am Ende der Statusanzeige. Schieben Sie den Regler nach rechts, um die Helligkeit zu erhöhen.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7997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EE7C07"/>
                </a:solidFill>
              </a:rPr>
              <a:t>Die Helligkeit regulieren</a:t>
            </a: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762" y="1844824"/>
            <a:ext cx="3800475" cy="38100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611560" y="3284984"/>
            <a:ext cx="16624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AT" sz="2000" dirty="0" smtClean="0"/>
              <a:t>Niedrigste Helligkeit</a:t>
            </a:r>
            <a:endParaRPr lang="de-AT" sz="2000" dirty="0"/>
          </a:p>
        </p:txBody>
      </p:sp>
      <p:cxnSp>
        <p:nvCxnSpPr>
          <p:cNvPr id="7" name="Gerade Verbindung 21"/>
          <p:cNvCxnSpPr/>
          <p:nvPr/>
        </p:nvCxnSpPr>
        <p:spPr>
          <a:xfrm flipV="1">
            <a:off x="2309985" y="2225824"/>
            <a:ext cx="821855" cy="1539880"/>
          </a:xfrm>
          <a:prstGeom prst="line">
            <a:avLst/>
          </a:prstGeom>
          <a:ln w="25400" cap="sq">
            <a:solidFill>
              <a:srgbClr val="EE7C0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6156176" y="3284984"/>
            <a:ext cx="16624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AT" sz="2000" dirty="0" smtClean="0"/>
              <a:t>Höchste Helligkeit</a:t>
            </a:r>
            <a:endParaRPr lang="de-AT" sz="2000" dirty="0"/>
          </a:p>
        </p:txBody>
      </p:sp>
      <p:cxnSp>
        <p:nvCxnSpPr>
          <p:cNvPr id="10" name="Gerade Verbindung 21"/>
          <p:cNvCxnSpPr/>
          <p:nvPr/>
        </p:nvCxnSpPr>
        <p:spPr>
          <a:xfrm flipH="1" flipV="1">
            <a:off x="5940152" y="2225824"/>
            <a:ext cx="568067" cy="1539880"/>
          </a:xfrm>
          <a:prstGeom prst="line">
            <a:avLst/>
          </a:prstGeom>
          <a:ln w="25400" cap="sq">
            <a:solidFill>
              <a:srgbClr val="EE7C0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899592" y="4850944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Wischen Sie, um die Helligkeit zu verändern</a:t>
            </a:r>
            <a:endParaRPr lang="de-AT" sz="2000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61009" y="1974413"/>
            <a:ext cx="2005758" cy="2505673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899592" y="5259128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Achtung: Je höher die Helligkeit eingestellt ist, desto höher ist auch Ihr Akkuverbrauch</a:t>
            </a:r>
            <a:endParaRPr lang="de-AT" sz="2000" dirty="0"/>
          </a:p>
        </p:txBody>
      </p:sp>
      <p:sp>
        <p:nvSpPr>
          <p:cNvPr id="16" name="Textfeld 15"/>
          <p:cNvSpPr txBox="1"/>
          <p:nvPr/>
        </p:nvSpPr>
        <p:spPr>
          <a:xfrm>
            <a:off x="899592" y="5955316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DE" sz="2000" dirty="0" smtClean="0"/>
              <a:t>Tippen Sie nun auf den Pfeil neben der Leiste für weitere Einstellungen</a:t>
            </a:r>
            <a:endParaRPr lang="de-AT" sz="2000" dirty="0"/>
          </a:p>
        </p:txBody>
      </p:sp>
      <p:sp>
        <p:nvSpPr>
          <p:cNvPr id="17" name="Ellipse 16"/>
          <p:cNvSpPr/>
          <p:nvPr/>
        </p:nvSpPr>
        <p:spPr>
          <a:xfrm>
            <a:off x="5940152" y="1788497"/>
            <a:ext cx="568067" cy="4872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374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0.10295 -0.0020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/>
      <p:bldP spid="15" grpId="0"/>
      <p:bldP spid="16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EE7C07"/>
                </a:solidFill>
              </a:rPr>
              <a:t>Helligkeit - Zusatzoptionen</a:t>
            </a:r>
            <a:endParaRPr lang="de-AT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51"/>
          <a:stretch/>
        </p:blipFill>
        <p:spPr>
          <a:xfrm>
            <a:off x="827584" y="1700808"/>
            <a:ext cx="3274499" cy="4608512"/>
          </a:xfrm>
        </p:spPr>
      </p:pic>
      <p:sp>
        <p:nvSpPr>
          <p:cNvPr id="5" name="Rechteck 4"/>
          <p:cNvSpPr/>
          <p:nvPr/>
        </p:nvSpPr>
        <p:spPr>
          <a:xfrm>
            <a:off x="5220072" y="1887577"/>
            <a:ext cx="36529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000" dirty="0" smtClean="0"/>
              <a:t>Ihr Smartphone passt die Helligkeit automatisch den aktuellen Lichtverhältnissen an</a:t>
            </a:r>
            <a:endParaRPr lang="de-AT" sz="2000" dirty="0"/>
          </a:p>
        </p:txBody>
      </p:sp>
      <p:cxnSp>
        <p:nvCxnSpPr>
          <p:cNvPr id="6" name="Gerade Verbindung 21"/>
          <p:cNvCxnSpPr/>
          <p:nvPr/>
        </p:nvCxnSpPr>
        <p:spPr>
          <a:xfrm flipH="1">
            <a:off x="3131840" y="2780928"/>
            <a:ext cx="1800200" cy="720080"/>
          </a:xfrm>
          <a:prstGeom prst="line">
            <a:avLst/>
          </a:prstGeom>
          <a:ln w="25400" cap="sq">
            <a:solidFill>
              <a:srgbClr val="EE7C0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/>
          <p:cNvSpPr/>
          <p:nvPr/>
        </p:nvSpPr>
        <p:spPr>
          <a:xfrm>
            <a:off x="5226479" y="3061409"/>
            <a:ext cx="34603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000" dirty="0" smtClean="0"/>
              <a:t>Der Helligkeitsregler wird bereits bei der verkleinerten Statusanzeige angezeigt</a:t>
            </a:r>
            <a:endParaRPr lang="de-AT" sz="2000" dirty="0"/>
          </a:p>
        </p:txBody>
      </p:sp>
      <p:cxnSp>
        <p:nvCxnSpPr>
          <p:cNvPr id="12" name="Gerade Verbindung 21"/>
          <p:cNvCxnSpPr/>
          <p:nvPr/>
        </p:nvCxnSpPr>
        <p:spPr>
          <a:xfrm flipH="1">
            <a:off x="2915816" y="3645024"/>
            <a:ext cx="2016224" cy="648072"/>
          </a:xfrm>
          <a:prstGeom prst="line">
            <a:avLst/>
          </a:prstGeom>
          <a:ln w="25400" cap="sq">
            <a:solidFill>
              <a:srgbClr val="EE7C0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413" y="4986610"/>
            <a:ext cx="4210050" cy="1333500"/>
          </a:xfrm>
          <a:prstGeom prst="rect">
            <a:avLst/>
          </a:prstGeom>
        </p:spPr>
      </p:pic>
      <p:cxnSp>
        <p:nvCxnSpPr>
          <p:cNvPr id="23" name="Gerade Verbindung 14"/>
          <p:cNvCxnSpPr/>
          <p:nvPr/>
        </p:nvCxnSpPr>
        <p:spPr>
          <a:xfrm flipV="1">
            <a:off x="6772024" y="4298242"/>
            <a:ext cx="2414" cy="472344"/>
          </a:xfrm>
          <a:prstGeom prst="line">
            <a:avLst/>
          </a:prstGeom>
          <a:ln w="25400">
            <a:solidFill>
              <a:srgbClr val="EE7C07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82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17232" cy="5517232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3355785" y="233744"/>
            <a:ext cx="5788215" cy="19011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3200" dirty="0" smtClean="0">
                <a:solidFill>
                  <a:srgbClr val="EE7C07"/>
                </a:solidFill>
              </a:rPr>
              <a:t>Wie schaffe ich es, dass mein Bildschirm länger aktiv bleibt?</a:t>
            </a:r>
            <a:endParaRPr lang="de-AT" sz="3200" dirty="0">
              <a:solidFill>
                <a:srgbClr val="EE7C07"/>
              </a:solidFill>
            </a:endParaRPr>
          </a:p>
        </p:txBody>
      </p:sp>
      <p:pic>
        <p:nvPicPr>
          <p:cNvPr id="7" name="Bild 4" descr="sprechblase.w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049" y="216060"/>
            <a:ext cx="5788215" cy="206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EE7C07"/>
                </a:solidFill>
              </a:rPr>
              <a:t>Bildschirm-Anzeigedauer ändern</a:t>
            </a:r>
            <a:endParaRPr lang="de-AT" dirty="0">
              <a:solidFill>
                <a:srgbClr val="EE7C07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4" name="Picture 2" descr="MenÃ¼ &gt; Einstellun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74" y="1417639"/>
            <a:ext cx="4732719" cy="438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nhaltsplatzhalter 2"/>
          <p:cNvSpPr txBox="1">
            <a:spLocks/>
          </p:cNvSpPr>
          <p:nvPr/>
        </p:nvSpPr>
        <p:spPr>
          <a:xfrm>
            <a:off x="5111552" y="1600200"/>
            <a:ext cx="4032448" cy="4205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000" indent="0">
              <a:spcBef>
                <a:spcPts val="600"/>
              </a:spcBef>
              <a:buClr>
                <a:srgbClr val="C00000"/>
              </a:buClr>
              <a:buNone/>
            </a:pPr>
            <a:r>
              <a:rPr lang="de-AT" dirty="0" smtClean="0"/>
              <a:t>Führen Sie </a:t>
            </a:r>
            <a:br>
              <a:rPr lang="de-AT" dirty="0" smtClean="0"/>
            </a:br>
            <a:r>
              <a:rPr lang="de-AT" dirty="0" smtClean="0"/>
              <a:t>Folgendes aus:</a:t>
            </a:r>
            <a:br>
              <a:rPr lang="de-AT" dirty="0" smtClean="0"/>
            </a:br>
            <a:endParaRPr lang="de-AT" dirty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dirty="0" smtClean="0"/>
              <a:t>Tippen Sie auf Menü</a:t>
            </a:r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dirty="0" smtClean="0"/>
              <a:t>Tippen Sie auf Einstellungen</a:t>
            </a:r>
          </a:p>
        </p:txBody>
      </p:sp>
    </p:spTree>
    <p:extLst>
      <p:ext uri="{BB962C8B-B14F-4D97-AF65-F5344CB8AC3E}">
        <p14:creationId xmlns:p14="http://schemas.microsoft.com/office/powerpoint/2010/main" val="216127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EE7C07"/>
                </a:solidFill>
              </a:rPr>
              <a:t>Bildschirm-Anzeigedauer ändern</a:t>
            </a: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39880"/>
            <a:ext cx="2483585" cy="510514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427984" y="3576954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DE" sz="2400" dirty="0" smtClean="0"/>
              <a:t>Drücken Sie auf den Reiter „Anzeige“</a:t>
            </a:r>
            <a:endParaRPr lang="de-AT" sz="2400" dirty="0"/>
          </a:p>
        </p:txBody>
      </p:sp>
      <p:sp>
        <p:nvSpPr>
          <p:cNvPr id="8" name="Ellipse 7"/>
          <p:cNvSpPr/>
          <p:nvPr/>
        </p:nvSpPr>
        <p:spPr>
          <a:xfrm>
            <a:off x="846110" y="4277451"/>
            <a:ext cx="2645769" cy="4316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7566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>
                <a:solidFill>
                  <a:srgbClr val="EE7C07"/>
                </a:solidFill>
              </a:rPr>
              <a:t>Was </a:t>
            </a:r>
            <a:r>
              <a:rPr lang="de-AT" dirty="0" smtClean="0">
                <a:solidFill>
                  <a:srgbClr val="EE7C07"/>
                </a:solidFill>
              </a:rPr>
              <a:t>ist eigentlich ein Smartphone?</a:t>
            </a:r>
            <a:endParaRPr lang="de-AT" dirty="0">
              <a:solidFill>
                <a:srgbClr val="EE7C07"/>
              </a:solidFill>
            </a:endParaRPr>
          </a:p>
        </p:txBody>
      </p:sp>
      <p:pic>
        <p:nvPicPr>
          <p:cNvPr id="4" name="Picture 5" descr="C:\Users\prammer\Dropbox\Handyschule\telef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61" y="2242327"/>
            <a:ext cx="1207016" cy="97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prammer\Dropbox\Handyschule\symbol P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653" y="2179982"/>
            <a:ext cx="1329074" cy="139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Gerade Verbindung mit Pfeil 7"/>
          <p:cNvCxnSpPr/>
          <p:nvPr/>
        </p:nvCxnSpPr>
        <p:spPr>
          <a:xfrm>
            <a:off x="1894977" y="2968831"/>
            <a:ext cx="1251984" cy="798503"/>
          </a:xfrm>
          <a:prstGeom prst="straightConnector1">
            <a:avLst/>
          </a:prstGeom>
          <a:ln w="38100">
            <a:solidFill>
              <a:srgbClr val="EE7C07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H="1">
            <a:off x="5971309" y="3011822"/>
            <a:ext cx="1012344" cy="798503"/>
          </a:xfrm>
          <a:prstGeom prst="straightConnector1">
            <a:avLst/>
          </a:prstGeom>
          <a:ln w="38100">
            <a:solidFill>
              <a:srgbClr val="EE7C07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/>
          <p:cNvSpPr/>
          <p:nvPr/>
        </p:nvSpPr>
        <p:spPr>
          <a:xfrm>
            <a:off x="2500618" y="5806652"/>
            <a:ext cx="4107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800" dirty="0" smtClean="0"/>
              <a:t>Smartphone = Telefon + PC</a:t>
            </a:r>
            <a:endParaRPr lang="de-AT" sz="2800" dirty="0"/>
          </a:p>
        </p:txBody>
      </p:sp>
      <p:pic>
        <p:nvPicPr>
          <p:cNvPr id="11" name="Picture 4" descr="http://cdn.ndtv.com/tech/images/sony_xperia_z5_gree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0" r="50000"/>
          <a:stretch/>
        </p:blipFill>
        <p:spPr bwMode="auto">
          <a:xfrm>
            <a:off x="3328892" y="1329447"/>
            <a:ext cx="2451307" cy="456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63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rgbClr val="EE7C07"/>
                </a:solidFill>
              </a:rPr>
              <a:t>Bildschirm-Anzeigedauer ändern</a:t>
            </a: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2388242" cy="490916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131840" y="2032064"/>
            <a:ext cx="3384376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DE" sz="2400" dirty="0" smtClean="0"/>
              <a:t>Wischen Sie, bis „Bildschirm-Timeout“</a:t>
            </a:r>
            <a:r>
              <a:rPr lang="de-AT" sz="2400" dirty="0"/>
              <a:t> </a:t>
            </a:r>
            <a:r>
              <a:rPr lang="de-AT" sz="2400" dirty="0" smtClean="0"/>
              <a:t>erscheint</a:t>
            </a:r>
          </a:p>
          <a:p>
            <a:pPr marL="342900" indent="-3429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400" dirty="0" smtClean="0"/>
              <a:t>Tippen Sie darauf!</a:t>
            </a:r>
            <a:endParaRPr lang="de-DE" sz="2400" dirty="0" smtClean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412776"/>
            <a:ext cx="2388242" cy="4909165"/>
          </a:xfrm>
          <a:prstGeom prst="rect">
            <a:avLst/>
          </a:prstGeom>
        </p:spPr>
      </p:pic>
      <p:pic>
        <p:nvPicPr>
          <p:cNvPr id="8" name="Picture 3" descr="E:\04_Smartphone Führerschein\Handyschule 1.A Grundlegendes zu Android-Smartphones\Tipp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93096"/>
            <a:ext cx="2267561" cy="243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lipse 8"/>
          <p:cNvSpPr/>
          <p:nvPr/>
        </p:nvSpPr>
        <p:spPr>
          <a:xfrm>
            <a:off x="6300192" y="2708920"/>
            <a:ext cx="2656331" cy="5037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000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0.00208 -0.1877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rgbClr val="EE7C07"/>
                </a:solidFill>
              </a:rPr>
              <a:t>Bildschirm-Anzeigedauer ändern</a:t>
            </a:r>
            <a:endParaRPr lang="de-AT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6" b="45742"/>
          <a:stretch/>
        </p:blipFill>
        <p:spPr>
          <a:xfrm>
            <a:off x="1002187" y="1916832"/>
            <a:ext cx="3569813" cy="4032448"/>
          </a:xfrm>
        </p:spPr>
      </p:pic>
      <p:sp>
        <p:nvSpPr>
          <p:cNvPr id="5" name="Textfeld 4"/>
          <p:cNvSpPr txBox="1"/>
          <p:nvPr/>
        </p:nvSpPr>
        <p:spPr>
          <a:xfrm>
            <a:off x="4932040" y="2708920"/>
            <a:ext cx="36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400" dirty="0" smtClean="0"/>
              <a:t>Wählen Sie nun aus, nach wie vielen Sekunden/Minuten der Bildschirm inaktiv werden soll</a:t>
            </a: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406213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17232" cy="5517232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3355785" y="233744"/>
            <a:ext cx="5788215" cy="19011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3200" dirty="0" smtClean="0">
                <a:solidFill>
                  <a:srgbClr val="EE7C07"/>
                </a:solidFill>
              </a:rPr>
              <a:t>Wie kann ich meinen Bildschirm drehen?</a:t>
            </a:r>
            <a:endParaRPr lang="de-AT" sz="3200" dirty="0">
              <a:solidFill>
                <a:srgbClr val="EE7C07"/>
              </a:solidFill>
            </a:endParaRPr>
          </a:p>
        </p:txBody>
      </p:sp>
      <p:pic>
        <p:nvPicPr>
          <p:cNvPr id="7" name="Bild 4" descr="sprechblase.w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049" y="233744"/>
            <a:ext cx="5788215" cy="206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8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EE7C07"/>
                </a:solidFill>
              </a:rPr>
              <a:t>Bildschirm drehen</a:t>
            </a:r>
            <a:endParaRPr lang="de-AT" dirty="0"/>
          </a:p>
        </p:txBody>
      </p:sp>
      <p:sp>
        <p:nvSpPr>
          <p:cNvPr id="4" name="Rechteck 3"/>
          <p:cNvSpPr/>
          <p:nvPr/>
        </p:nvSpPr>
        <p:spPr>
          <a:xfrm>
            <a:off x="297235" y="1196752"/>
            <a:ext cx="85495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800" dirty="0" smtClean="0"/>
              <a:t>Vielfach können Apps sowohl im Hoch- als auch im Querformat genutzt werden!</a:t>
            </a:r>
            <a:endParaRPr lang="de-AT" sz="2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04224"/>
            <a:ext cx="1944216" cy="399644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3058064"/>
            <a:ext cx="4743131" cy="230746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2911367" y="3795957"/>
            <a:ext cx="1242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800" dirty="0" smtClean="0"/>
              <a:t>Oder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266116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30" y="1993641"/>
            <a:ext cx="243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alt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de-AT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562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alt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AT" altLang="de-DE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de-AT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6296530" y="2206834"/>
            <a:ext cx="363702" cy="3475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243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feil nach unten 8"/>
          <p:cNvSpPr/>
          <p:nvPr/>
        </p:nvSpPr>
        <p:spPr>
          <a:xfrm>
            <a:off x="1846544" y="2059902"/>
            <a:ext cx="824128" cy="98897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782444" y="722189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/>
              <a:t>Bildschirm drehen aktivieren</a:t>
            </a:r>
            <a:endParaRPr lang="de-AT" b="1" dirty="0"/>
          </a:p>
          <a:p>
            <a:r>
              <a:rPr lang="de-AT" dirty="0"/>
              <a:t>Öffnen Sie am </a:t>
            </a:r>
            <a:r>
              <a:rPr lang="de-AT" dirty="0" err="1"/>
              <a:t>Homescreen</a:t>
            </a:r>
            <a:r>
              <a:rPr lang="de-AT" dirty="0"/>
              <a:t> die Statusanzeige</a:t>
            </a:r>
            <a:r>
              <a:rPr lang="de-AT" dirty="0" smtClean="0"/>
              <a:t>.</a:t>
            </a:r>
            <a:endParaRPr lang="de-AT" dirty="0"/>
          </a:p>
        </p:txBody>
      </p:sp>
      <p:sp>
        <p:nvSpPr>
          <p:cNvPr id="13" name="Textfeld 12"/>
          <p:cNvSpPr txBox="1"/>
          <p:nvPr/>
        </p:nvSpPr>
        <p:spPr>
          <a:xfrm>
            <a:off x="5002217" y="825055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Drücken Sie auf das Dreh-Symbol, sofern es noch nicht aktiviert ist (aktiviert = blau)</a:t>
            </a:r>
            <a:endParaRPr lang="de-AT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280" y="3429000"/>
            <a:ext cx="952500" cy="1009650"/>
          </a:xfrm>
          <a:prstGeom prst="rect">
            <a:avLst/>
          </a:prstGeom>
        </p:spPr>
      </p:pic>
      <p:cxnSp>
        <p:nvCxnSpPr>
          <p:cNvPr id="15" name="Gerade Verbindung 14"/>
          <p:cNvCxnSpPr/>
          <p:nvPr/>
        </p:nvCxnSpPr>
        <p:spPr>
          <a:xfrm flipH="1">
            <a:off x="6080803" y="2665311"/>
            <a:ext cx="291397" cy="838164"/>
          </a:xfrm>
          <a:prstGeom prst="line">
            <a:avLst/>
          </a:prstGeom>
          <a:ln w="25400">
            <a:solidFill>
              <a:srgbClr val="EE7C07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91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rgbClr val="EE7C07"/>
                </a:solidFill>
              </a:rPr>
              <a:t>Bildschirm</a:t>
            </a:r>
            <a:r>
              <a:rPr lang="de-AT" dirty="0" smtClean="0"/>
              <a:t> </a:t>
            </a:r>
            <a:r>
              <a:rPr lang="de-AT" dirty="0">
                <a:solidFill>
                  <a:srgbClr val="EE7C07"/>
                </a:solidFill>
              </a:rPr>
              <a:t>drehen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84" y="2132856"/>
            <a:ext cx="2088231" cy="421408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27584" y="1175083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rgbClr val="EE7C07"/>
              </a:buClr>
            </a:pPr>
            <a:r>
              <a:rPr lang="de-DE" sz="2400" dirty="0" smtClean="0"/>
              <a:t>Drehen Sie das Smartphone nun in Ihrer Hand, so dreht sich der Bildschirm automatisch mit!</a:t>
            </a:r>
            <a:endParaRPr lang="de-AT" sz="24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318083"/>
            <a:ext cx="1848794" cy="384722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682" y="3317296"/>
            <a:ext cx="3847221" cy="184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0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17232" cy="5517232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3355785" y="233744"/>
            <a:ext cx="5788215" cy="19011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3200" dirty="0" smtClean="0">
                <a:solidFill>
                  <a:srgbClr val="EE7C07"/>
                </a:solidFill>
              </a:rPr>
              <a:t>Wie kann ich die Schrift größer stellen?</a:t>
            </a:r>
            <a:endParaRPr lang="de-AT" sz="3200" dirty="0">
              <a:solidFill>
                <a:srgbClr val="EE7C07"/>
              </a:solidFill>
            </a:endParaRPr>
          </a:p>
        </p:txBody>
      </p:sp>
      <p:pic>
        <p:nvPicPr>
          <p:cNvPr id="7" name="Bild 4" descr="sprechblase.w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785" y="233744"/>
            <a:ext cx="5788215" cy="206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5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EE7C07"/>
                </a:solidFill>
              </a:rPr>
              <a:t>Schriftgröße ändern</a:t>
            </a:r>
            <a:endParaRPr lang="de-AT" dirty="0">
              <a:solidFill>
                <a:srgbClr val="EE7C07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4" name="Picture 2" descr="MenÃ¼ &gt; Einstellun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74" y="1417639"/>
            <a:ext cx="4732719" cy="438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nhaltsplatzhalter 2"/>
          <p:cNvSpPr txBox="1">
            <a:spLocks/>
          </p:cNvSpPr>
          <p:nvPr/>
        </p:nvSpPr>
        <p:spPr>
          <a:xfrm>
            <a:off x="5111552" y="1600200"/>
            <a:ext cx="4032448" cy="4205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000" indent="0">
              <a:spcBef>
                <a:spcPts val="600"/>
              </a:spcBef>
              <a:buClr>
                <a:srgbClr val="C00000"/>
              </a:buClr>
              <a:buNone/>
            </a:pPr>
            <a:r>
              <a:rPr lang="de-AT" dirty="0" smtClean="0"/>
              <a:t>Führen Sie </a:t>
            </a:r>
            <a:br>
              <a:rPr lang="de-AT" dirty="0" smtClean="0"/>
            </a:br>
            <a:r>
              <a:rPr lang="de-AT" dirty="0" smtClean="0"/>
              <a:t>Folgendes aus:</a:t>
            </a:r>
            <a:br>
              <a:rPr lang="de-AT" dirty="0" smtClean="0"/>
            </a:br>
            <a:endParaRPr lang="de-AT" dirty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dirty="0" smtClean="0"/>
              <a:t>Tippen Sie auf Menü</a:t>
            </a:r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dirty="0" smtClean="0"/>
              <a:t>Tippen Sie auf Einstellungen</a:t>
            </a:r>
          </a:p>
        </p:txBody>
      </p:sp>
    </p:spTree>
    <p:extLst>
      <p:ext uri="{BB962C8B-B14F-4D97-AF65-F5344CB8AC3E}">
        <p14:creationId xmlns:p14="http://schemas.microsoft.com/office/powerpoint/2010/main" val="12239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EE7C07"/>
                </a:solidFill>
              </a:rPr>
              <a:t>Schriftgröße verändern</a:t>
            </a:r>
            <a:endParaRPr lang="de-AT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595085"/>
            <a:ext cx="2286585" cy="4700205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95087"/>
            <a:ext cx="2286585" cy="470020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059832" y="2204864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DE" sz="2000" dirty="0" smtClean="0"/>
              <a:t>Wischen Sie, bis der Reiter „Eingabehilfe“ erscheint</a:t>
            </a:r>
          </a:p>
          <a:p>
            <a:pPr marL="342900" indent="-3429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DE" sz="2000" dirty="0"/>
          </a:p>
          <a:p>
            <a:pPr marL="342900" indent="-3429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DE" sz="2000" dirty="0" smtClean="0"/>
              <a:t>Drücken Sie darauf</a:t>
            </a:r>
            <a:endParaRPr lang="de-AT" sz="2000" dirty="0"/>
          </a:p>
        </p:txBody>
      </p:sp>
      <p:pic>
        <p:nvPicPr>
          <p:cNvPr id="7" name="Picture 3" descr="E:\04_Smartphone Führerschein\Handyschule 1.A Grundlegendes zu Android-Smartphones\Tipp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76382"/>
            <a:ext cx="2267561" cy="243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e 7"/>
          <p:cNvSpPr/>
          <p:nvPr/>
        </p:nvSpPr>
        <p:spPr>
          <a:xfrm>
            <a:off x="6607206" y="3861048"/>
            <a:ext cx="2141258" cy="4316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4257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0.00208 -0.131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EE7C07"/>
                </a:solidFill>
              </a:rPr>
              <a:t>Schriftgröße verändern</a:t>
            </a:r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3059832" y="2204864"/>
            <a:ext cx="338437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DE" sz="2400" dirty="0" smtClean="0"/>
              <a:t>Tippen Sie auf „Sehhilfe“</a:t>
            </a:r>
          </a:p>
          <a:p>
            <a:pPr marL="342900" indent="-3429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DE" sz="2400" dirty="0"/>
          </a:p>
          <a:p>
            <a:pPr marL="342900" indent="-3429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DE" sz="2400" dirty="0" smtClean="0"/>
              <a:t>Drücken Sie anschließend auf „Schriftart und Bildschirmzoom“</a:t>
            </a:r>
            <a:endParaRPr lang="de-AT" sz="2400" dirty="0"/>
          </a:p>
        </p:txBody>
      </p:sp>
      <p:pic>
        <p:nvPicPr>
          <p:cNvPr id="9" name="Inhaltsplatzhalt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528" y="1268760"/>
            <a:ext cx="2448272" cy="5032561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6094512" y="4797152"/>
            <a:ext cx="2592288" cy="6443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2" y="1416777"/>
            <a:ext cx="2376264" cy="4884544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251883" y="2060848"/>
            <a:ext cx="2592288" cy="6443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1463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461" y="6010867"/>
            <a:ext cx="847131" cy="84713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>
                <a:solidFill>
                  <a:srgbClr val="EE7C07"/>
                </a:solidFill>
              </a:rPr>
              <a:t>Smartphones sind ähnlich, </a:t>
            </a:r>
            <a:br>
              <a:rPr lang="de-AT" dirty="0" smtClean="0">
                <a:solidFill>
                  <a:srgbClr val="EE7C07"/>
                </a:solidFill>
              </a:rPr>
            </a:br>
            <a:r>
              <a:rPr lang="de-AT" dirty="0" smtClean="0">
                <a:solidFill>
                  <a:srgbClr val="EE7C07"/>
                </a:solidFill>
              </a:rPr>
              <a:t>aber nicht gleich</a:t>
            </a:r>
            <a:endParaRPr lang="de-AT" dirty="0">
              <a:solidFill>
                <a:srgbClr val="EE7C07"/>
              </a:solidFill>
            </a:endParaRPr>
          </a:p>
        </p:txBody>
      </p:sp>
      <p:pic>
        <p:nvPicPr>
          <p:cNvPr id="17" name="Picture 8" descr="http://shop.t-mobile.at/img/zoom/1693_3080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32196"/>
            <a:ext cx="2408054" cy="436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96781"/>
            <a:ext cx="2088231" cy="421408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732196"/>
            <a:ext cx="2554359" cy="43611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21" y="6010868"/>
            <a:ext cx="847131" cy="84713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336" y="6085132"/>
            <a:ext cx="505685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8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rgbClr val="EE7C07"/>
                </a:solidFill>
              </a:rPr>
              <a:t>Schriftgröße verändern</a:t>
            </a:r>
            <a:endParaRPr lang="de-AT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2592288" cy="5328594"/>
          </a:xfrm>
        </p:spPr>
      </p:pic>
      <p:sp>
        <p:nvSpPr>
          <p:cNvPr id="9" name="Rechteck 8"/>
          <p:cNvSpPr/>
          <p:nvPr/>
        </p:nvSpPr>
        <p:spPr>
          <a:xfrm>
            <a:off x="5033815" y="2073332"/>
            <a:ext cx="365298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000" dirty="0" smtClean="0"/>
              <a:t>Hier sehen Sie die momentane Größe. Passen Sie unten die Schriftgröße an, zeigt Ihnen dieser Bereich sofort die Veränderungen an</a:t>
            </a:r>
            <a:endParaRPr lang="de-AT" sz="2000" dirty="0"/>
          </a:p>
        </p:txBody>
      </p:sp>
      <p:cxnSp>
        <p:nvCxnSpPr>
          <p:cNvPr id="10" name="Gerade Verbindung 21"/>
          <p:cNvCxnSpPr/>
          <p:nvPr/>
        </p:nvCxnSpPr>
        <p:spPr>
          <a:xfrm flipH="1">
            <a:off x="3131840" y="2780928"/>
            <a:ext cx="1800200" cy="216024"/>
          </a:xfrm>
          <a:prstGeom prst="line">
            <a:avLst/>
          </a:prstGeom>
          <a:ln w="25400" cap="sq">
            <a:solidFill>
              <a:srgbClr val="EE7C0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/>
          <p:cNvSpPr/>
          <p:nvPr/>
        </p:nvSpPr>
        <p:spPr>
          <a:xfrm>
            <a:off x="4572000" y="3820509"/>
            <a:ext cx="36529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000" b="1" dirty="0" smtClean="0"/>
              <a:t>Bildschirmzoom</a:t>
            </a:r>
            <a:r>
              <a:rPr lang="de-AT" sz="2000" dirty="0" smtClean="0"/>
              <a:t>: Kompletter Bildschirm wird vergrößert</a:t>
            </a:r>
            <a:endParaRPr lang="de-AT" sz="2000" dirty="0"/>
          </a:p>
        </p:txBody>
      </p:sp>
      <p:cxnSp>
        <p:nvCxnSpPr>
          <p:cNvPr id="13" name="Gerade Verbindung 21"/>
          <p:cNvCxnSpPr/>
          <p:nvPr/>
        </p:nvCxnSpPr>
        <p:spPr>
          <a:xfrm flipH="1">
            <a:off x="2555776" y="4174452"/>
            <a:ext cx="1800200" cy="216024"/>
          </a:xfrm>
          <a:prstGeom prst="line">
            <a:avLst/>
          </a:prstGeom>
          <a:ln w="25400" cap="sq">
            <a:solidFill>
              <a:srgbClr val="EE7C0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4570548" y="4786029"/>
            <a:ext cx="36529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000" b="1" dirty="0" smtClean="0"/>
              <a:t>Schriftgröße</a:t>
            </a:r>
            <a:r>
              <a:rPr lang="de-AT" sz="2000" dirty="0" smtClean="0"/>
              <a:t>: Schriftgröße kann verkleinert oder verändert werden</a:t>
            </a:r>
            <a:endParaRPr lang="de-AT" sz="2000" dirty="0"/>
          </a:p>
        </p:txBody>
      </p:sp>
      <p:cxnSp>
        <p:nvCxnSpPr>
          <p:cNvPr id="15" name="Gerade Verbindung 21"/>
          <p:cNvCxnSpPr/>
          <p:nvPr/>
        </p:nvCxnSpPr>
        <p:spPr>
          <a:xfrm flipH="1">
            <a:off x="2554324" y="5139972"/>
            <a:ext cx="1800200" cy="216024"/>
          </a:xfrm>
          <a:prstGeom prst="line">
            <a:avLst/>
          </a:prstGeom>
          <a:ln w="25400" cap="sq">
            <a:solidFill>
              <a:srgbClr val="EE7C0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/>
          <p:cNvSpPr/>
          <p:nvPr/>
        </p:nvSpPr>
        <p:spPr>
          <a:xfrm>
            <a:off x="4532820" y="5859745"/>
            <a:ext cx="36529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000" b="1" dirty="0" smtClean="0"/>
              <a:t>Schriftstil</a:t>
            </a:r>
            <a:r>
              <a:rPr lang="de-AT" sz="2000" dirty="0" smtClean="0"/>
              <a:t>: Die Schriftart kann hier verändert werden</a:t>
            </a:r>
            <a:endParaRPr lang="de-AT" sz="2000" dirty="0"/>
          </a:p>
        </p:txBody>
      </p:sp>
      <p:cxnSp>
        <p:nvCxnSpPr>
          <p:cNvPr id="17" name="Gerade Verbindung 21"/>
          <p:cNvCxnSpPr/>
          <p:nvPr/>
        </p:nvCxnSpPr>
        <p:spPr>
          <a:xfrm flipH="1" flipV="1">
            <a:off x="2483768" y="6105492"/>
            <a:ext cx="1833028" cy="108196"/>
          </a:xfrm>
          <a:prstGeom prst="line">
            <a:avLst/>
          </a:prstGeom>
          <a:ln w="25400" cap="sq">
            <a:solidFill>
              <a:srgbClr val="EE7C0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/>
          <p:cNvSpPr/>
          <p:nvPr/>
        </p:nvSpPr>
        <p:spPr>
          <a:xfrm>
            <a:off x="2267744" y="1417638"/>
            <a:ext cx="720443" cy="4283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Textfeld 19"/>
          <p:cNvSpPr txBox="1"/>
          <p:nvPr/>
        </p:nvSpPr>
        <p:spPr>
          <a:xfrm>
            <a:off x="3523746" y="1393463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EE7C07"/>
              </a:buClr>
            </a:pPr>
            <a:r>
              <a:rPr lang="de-DE" sz="2400" b="1" dirty="0" smtClean="0">
                <a:solidFill>
                  <a:srgbClr val="FF0000"/>
                </a:solidFill>
              </a:rPr>
              <a:t>Zum Speichern unbedingt auf „Anwenden“ drücken!!</a:t>
            </a:r>
            <a:endParaRPr lang="de-A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54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6" grpId="0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62760"/>
          </a:xfrm>
        </p:spPr>
        <p:txBody>
          <a:bodyPr>
            <a:sp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EE7C07"/>
              </a:buClr>
              <a:buNone/>
            </a:pPr>
            <a:endParaRPr lang="de-AT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800" dirty="0" smtClean="0"/>
              <a:t>Öffnen Sie eine App und nutzen Sie diese im Querformat.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800" dirty="0" smtClean="0"/>
              <a:t>Verändern Sie die Helligkeit an ihrem Smartphone. Testen Sie verschiedene Helligkeitsstufen!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800" dirty="0" smtClean="0"/>
              <a:t>Ändern Sie die Anzeigedauer Ihres Bildschirms, sodass </a:t>
            </a:r>
            <a:r>
              <a:rPr lang="de-AT" sz="2800" dirty="0" smtClean="0"/>
              <a:t>sie </a:t>
            </a:r>
            <a:r>
              <a:rPr lang="de-AT" sz="2800" dirty="0" smtClean="0"/>
              <a:t>Ihren Bedürfnissen entspricht.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800" dirty="0" smtClean="0"/>
              <a:t>Verändern Sie die Schriftgröße so, dass </a:t>
            </a:r>
            <a:r>
              <a:rPr lang="de-AT" sz="2800" dirty="0" smtClean="0"/>
              <a:t>sie </a:t>
            </a:r>
            <a:r>
              <a:rPr lang="de-AT" sz="2800" dirty="0" smtClean="0"/>
              <a:t>Ihren Bedürfnissen entspricht.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AT" dirty="0" smtClean="0">
                <a:solidFill>
                  <a:srgbClr val="EE7C07"/>
                </a:solidFill>
              </a:rPr>
              <a:t>Wir üben gemeinsam…</a:t>
            </a:r>
            <a:endParaRPr lang="de-AT" dirty="0">
              <a:solidFill>
                <a:srgbClr val="EE7C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57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17232" cy="5517232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3355785" y="233744"/>
            <a:ext cx="5788215" cy="19011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3200" dirty="0" smtClean="0">
                <a:solidFill>
                  <a:srgbClr val="EE7C07"/>
                </a:solidFill>
              </a:rPr>
              <a:t>Wie nutze ich die Basisfunktionen am Smartphone?</a:t>
            </a:r>
            <a:endParaRPr lang="de-AT" sz="3200" dirty="0">
              <a:solidFill>
                <a:srgbClr val="EE7C07"/>
              </a:solidFill>
            </a:endParaRPr>
          </a:p>
        </p:txBody>
      </p:sp>
      <p:pic>
        <p:nvPicPr>
          <p:cNvPr id="7" name="Bild 4" descr="sprechblase.w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841" y="233744"/>
            <a:ext cx="5788215" cy="206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5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885" y="899012"/>
            <a:ext cx="2898291" cy="5958987"/>
          </a:xfrm>
          <a:prstGeom prst="rect">
            <a:avLst/>
          </a:prstGeom>
        </p:spPr>
      </p:pic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457200" y="122820"/>
            <a:ext cx="8229600" cy="776193"/>
          </a:xfrm>
        </p:spPr>
        <p:txBody>
          <a:bodyPr>
            <a:normAutofit fontScale="90000"/>
          </a:bodyPr>
          <a:lstStyle/>
          <a:p>
            <a:r>
              <a:rPr lang="de-AT" dirty="0" smtClean="0">
                <a:solidFill>
                  <a:srgbClr val="EE7C07"/>
                </a:solidFill>
              </a:rPr>
              <a:t>Wichtige Funktionen am Smartphone</a:t>
            </a:r>
            <a:endParaRPr lang="de-AT" dirty="0">
              <a:solidFill>
                <a:srgbClr val="EE7C07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47994" y="5866574"/>
            <a:ext cx="1479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AT" sz="2000" dirty="0" smtClean="0"/>
              <a:t>Telefonieren</a:t>
            </a:r>
            <a:endParaRPr lang="de-AT" sz="2000" dirty="0"/>
          </a:p>
        </p:txBody>
      </p:sp>
      <p:sp>
        <p:nvSpPr>
          <p:cNvPr id="6" name="Rechteck 5"/>
          <p:cNvSpPr/>
          <p:nvPr/>
        </p:nvSpPr>
        <p:spPr>
          <a:xfrm>
            <a:off x="579890" y="4856596"/>
            <a:ext cx="1662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AT" sz="2000" dirty="0"/>
              <a:t>SMS lesen </a:t>
            </a:r>
            <a:br>
              <a:rPr lang="de-AT" sz="2000" dirty="0"/>
            </a:br>
            <a:r>
              <a:rPr lang="de-AT" sz="2000" dirty="0"/>
              <a:t>und </a:t>
            </a:r>
            <a:r>
              <a:rPr lang="de-AT" sz="2000" dirty="0" smtClean="0"/>
              <a:t>schreiben</a:t>
            </a:r>
            <a:endParaRPr lang="de-AT" sz="2000" dirty="0"/>
          </a:p>
        </p:txBody>
      </p:sp>
      <p:sp>
        <p:nvSpPr>
          <p:cNvPr id="7" name="Rechteck 6"/>
          <p:cNvSpPr/>
          <p:nvPr/>
        </p:nvSpPr>
        <p:spPr>
          <a:xfrm>
            <a:off x="7513324" y="5805264"/>
            <a:ext cx="15951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000" dirty="0" smtClean="0"/>
              <a:t>Fotografieren</a:t>
            </a:r>
            <a:endParaRPr lang="de-AT" sz="20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2011167" y="6093296"/>
            <a:ext cx="1336697" cy="8724"/>
          </a:xfrm>
          <a:prstGeom prst="line">
            <a:avLst/>
          </a:prstGeom>
          <a:ln w="25400">
            <a:solidFill>
              <a:srgbClr val="EE7C0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>
            <a:endCxn id="7" idx="1"/>
          </p:cNvCxnSpPr>
          <p:nvPr/>
        </p:nvCxnSpPr>
        <p:spPr>
          <a:xfrm flipV="1">
            <a:off x="6073164" y="6005319"/>
            <a:ext cx="1440160" cy="87977"/>
          </a:xfrm>
          <a:prstGeom prst="line">
            <a:avLst/>
          </a:prstGeom>
          <a:ln w="25400">
            <a:solidFill>
              <a:srgbClr val="EE7C07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2278315" y="5337316"/>
            <a:ext cx="1645613" cy="529258"/>
          </a:xfrm>
          <a:prstGeom prst="line">
            <a:avLst/>
          </a:prstGeom>
          <a:ln w="25400" cap="sq">
            <a:solidFill>
              <a:srgbClr val="EE7C0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ck 22"/>
          <p:cNvSpPr/>
          <p:nvPr/>
        </p:nvSpPr>
        <p:spPr>
          <a:xfrm>
            <a:off x="6937362" y="5293076"/>
            <a:ext cx="2315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000" dirty="0" err="1" smtClean="0"/>
              <a:t>Whatsapp</a:t>
            </a:r>
            <a:r>
              <a:rPr lang="de-AT" sz="2000" dirty="0" smtClean="0"/>
              <a:t> senden</a:t>
            </a:r>
            <a:endParaRPr lang="de-AT" sz="2000" dirty="0"/>
          </a:p>
        </p:txBody>
      </p:sp>
      <p:cxnSp>
        <p:nvCxnSpPr>
          <p:cNvPr id="24" name="Gerade Verbindung 14"/>
          <p:cNvCxnSpPr>
            <a:endCxn id="23" idx="1"/>
          </p:cNvCxnSpPr>
          <p:nvPr/>
        </p:nvCxnSpPr>
        <p:spPr>
          <a:xfrm flipV="1">
            <a:off x="4957981" y="5493131"/>
            <a:ext cx="1979381" cy="427342"/>
          </a:xfrm>
          <a:prstGeom prst="line">
            <a:avLst/>
          </a:prstGeom>
          <a:ln w="25400">
            <a:solidFill>
              <a:srgbClr val="EE7C07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28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397923"/>
            <a:ext cx="2101132" cy="43200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>
                <a:solidFill>
                  <a:srgbClr val="EE7C07"/>
                </a:solidFill>
              </a:rPr>
              <a:t>Telefonieren- z.B. Samsung</a:t>
            </a:r>
            <a:endParaRPr lang="de-AT" dirty="0">
              <a:solidFill>
                <a:srgbClr val="EE7C07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3563888" y="4725144"/>
            <a:ext cx="765224" cy="765224"/>
          </a:xfrm>
          <a:prstGeom prst="ellipse">
            <a:avLst/>
          </a:prstGeom>
          <a:solidFill>
            <a:srgbClr val="FF0000">
              <a:alpha val="30000"/>
            </a:srgbClr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4664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>
                <a:solidFill>
                  <a:srgbClr val="EE7C07"/>
                </a:solidFill>
              </a:rPr>
              <a:t>Telefonieren</a:t>
            </a:r>
            <a:endParaRPr lang="de-AT" dirty="0">
              <a:solidFill>
                <a:srgbClr val="EE7C07"/>
              </a:solidFill>
            </a:endParaRPr>
          </a:p>
        </p:txBody>
      </p:sp>
      <p:pic>
        <p:nvPicPr>
          <p:cNvPr id="9225" name="Picture 9" descr="V:\08_Handyschule\Screenshots\Screenshot_2016-01-11-13-35-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3475" y="9853613"/>
            <a:ext cx="51435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6183273" y="3548746"/>
            <a:ext cx="374073" cy="31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60404"/>
            <a:ext cx="2657894" cy="4725144"/>
          </a:xfrm>
          <a:prstGeom prst="rect">
            <a:avLst/>
          </a:prstGeom>
        </p:spPr>
      </p:pic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611559" y="4797152"/>
            <a:ext cx="8229600" cy="2062103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de-AT" sz="2800" b="1" dirty="0" smtClean="0">
                <a:solidFill>
                  <a:srgbClr val="EE7C07"/>
                </a:solidFill>
              </a:rPr>
              <a:t>Wir üben gemeinsam</a:t>
            </a:r>
            <a:endParaRPr lang="de-AT" sz="2800" b="1" dirty="0">
              <a:solidFill>
                <a:srgbClr val="EE7C07"/>
              </a:solidFill>
            </a:endParaRPr>
          </a:p>
          <a:p>
            <a:pPr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Kontakte anlegen</a:t>
            </a:r>
            <a:endParaRPr lang="de-AT" sz="2000" dirty="0"/>
          </a:p>
          <a:p>
            <a:pPr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Kontakte finden</a:t>
            </a:r>
          </a:p>
          <a:p>
            <a:pPr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Kontakte bearbeiten</a:t>
            </a:r>
          </a:p>
          <a:p>
            <a:pPr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Optionen beim Telefonieren (Lautsprecher, Makeln …)</a:t>
            </a:r>
            <a:endParaRPr lang="de-AT" sz="20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73" y="1460404"/>
            <a:ext cx="3248413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5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648"/>
            <a:ext cx="5257801" cy="5505451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3355785" y="233744"/>
            <a:ext cx="5788215" cy="19011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3200" dirty="0" smtClean="0">
                <a:solidFill>
                  <a:srgbClr val="EE7C07"/>
                </a:solidFill>
              </a:rPr>
              <a:t>Wie schreibt man SMS am Smartphone?</a:t>
            </a:r>
            <a:endParaRPr lang="de-AT" sz="3200" dirty="0">
              <a:solidFill>
                <a:srgbClr val="EE7C07"/>
              </a:solidFill>
            </a:endParaRPr>
          </a:p>
        </p:txBody>
      </p:sp>
      <p:pic>
        <p:nvPicPr>
          <p:cNvPr id="7" name="Bild 4" descr="sprechblase.w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333" y="233744"/>
            <a:ext cx="5788215" cy="206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68468"/>
            <a:ext cx="2101132" cy="4320000"/>
          </a:xfrm>
          <a:prstGeom prst="rect">
            <a:avLst/>
          </a:prstGeom>
        </p:spPr>
      </p:pic>
      <p:pic>
        <p:nvPicPr>
          <p:cNvPr id="6146" name="Picture 2" descr="E:\04_Smartphone Führerschein\Handyschule 1.A Grundlegendes zu Android-Smartphones\screenshots samsung\Screenshot_20180328-12021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402" y="1868468"/>
            <a:ext cx="2430000" cy="43200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>
                <a:solidFill>
                  <a:srgbClr val="EE7C07"/>
                </a:solidFill>
              </a:rPr>
              <a:t>SMS Nachrichten (Bsp.)</a:t>
            </a:r>
            <a:endParaRPr lang="de-AT" dirty="0">
              <a:solidFill>
                <a:srgbClr val="EE7C07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2123728" y="5373216"/>
            <a:ext cx="541093" cy="541093"/>
          </a:xfrm>
          <a:prstGeom prst="ellipse">
            <a:avLst/>
          </a:prstGeom>
          <a:solidFill>
            <a:srgbClr val="FF0000">
              <a:alpha val="30000"/>
            </a:srgbClr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Ellipse 6"/>
          <p:cNvSpPr/>
          <p:nvPr/>
        </p:nvSpPr>
        <p:spPr>
          <a:xfrm>
            <a:off x="6948264" y="5629908"/>
            <a:ext cx="541093" cy="541093"/>
          </a:xfrm>
          <a:prstGeom prst="ellipse">
            <a:avLst/>
          </a:prstGeom>
          <a:solidFill>
            <a:srgbClr val="FF0000">
              <a:alpha val="30000"/>
            </a:srgbClr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38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709" y="1601923"/>
            <a:ext cx="2025000" cy="36000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210" y="1601923"/>
            <a:ext cx="2025000" cy="36000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055" y="1601923"/>
            <a:ext cx="2025000" cy="36000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64" y="1601923"/>
            <a:ext cx="2025000" cy="36000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AT" dirty="0" smtClean="0">
                <a:solidFill>
                  <a:srgbClr val="EE7C07"/>
                </a:solidFill>
              </a:rPr>
              <a:t>Tastatur am Display</a:t>
            </a:r>
            <a:endParaRPr lang="de-AT" dirty="0">
              <a:solidFill>
                <a:srgbClr val="EE7C07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23796" y="5412140"/>
            <a:ext cx="1404936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de-DE"/>
            </a:defPPr>
            <a:lvl1pPr>
              <a:defRPr sz="2800"/>
            </a:lvl1pPr>
          </a:lstStyle>
          <a:p>
            <a:r>
              <a:rPr lang="de-DE" sz="2000" dirty="0" smtClean="0"/>
              <a:t>Buchstaben</a:t>
            </a:r>
            <a:endParaRPr lang="de-DE" sz="2000" dirty="0"/>
          </a:p>
        </p:txBody>
      </p:sp>
      <p:sp>
        <p:nvSpPr>
          <p:cNvPr id="2" name="Rechteck 1"/>
          <p:cNvSpPr/>
          <p:nvPr/>
        </p:nvSpPr>
        <p:spPr>
          <a:xfrm>
            <a:off x="2346709" y="5413911"/>
            <a:ext cx="22036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dirty="0" smtClean="0"/>
              <a:t>Ziffern &amp; Zeichen</a:t>
            </a:r>
            <a:endParaRPr lang="de-DE" sz="2000" dirty="0"/>
          </a:p>
        </p:txBody>
      </p:sp>
      <p:sp>
        <p:nvSpPr>
          <p:cNvPr id="3" name="Rechteck 2"/>
          <p:cNvSpPr/>
          <p:nvPr/>
        </p:nvSpPr>
        <p:spPr>
          <a:xfrm>
            <a:off x="5047414" y="5420224"/>
            <a:ext cx="12725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/>
              <a:t>Emoticons</a:t>
            </a:r>
          </a:p>
        </p:txBody>
      </p:sp>
      <p:sp>
        <p:nvSpPr>
          <p:cNvPr id="4" name="Rechteck 3"/>
          <p:cNvSpPr/>
          <p:nvPr/>
        </p:nvSpPr>
        <p:spPr>
          <a:xfrm>
            <a:off x="7350009" y="5412140"/>
            <a:ext cx="1084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/>
              <a:t>Umlaute</a:t>
            </a:r>
          </a:p>
        </p:txBody>
      </p:sp>
    </p:spTree>
    <p:extLst>
      <p:ext uri="{BB962C8B-B14F-4D97-AF65-F5344CB8AC3E}">
        <p14:creationId xmlns:p14="http://schemas.microsoft.com/office/powerpoint/2010/main" val="18407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3" grpId="0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4995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de-AT" sz="2800" b="1" dirty="0" smtClean="0">
                <a:solidFill>
                  <a:srgbClr val="EE7C07"/>
                </a:solidFill>
              </a:rPr>
              <a:t>Öffnen </a:t>
            </a:r>
            <a:r>
              <a:rPr lang="de-AT" sz="2800" b="1" dirty="0">
                <a:solidFill>
                  <a:srgbClr val="EE7C07"/>
                </a:solidFill>
              </a:rPr>
              <a:t>Sie die App zum </a:t>
            </a:r>
            <a:r>
              <a:rPr lang="de-AT" sz="2800" b="1" dirty="0" smtClean="0">
                <a:solidFill>
                  <a:srgbClr val="EE7C07"/>
                </a:solidFill>
              </a:rPr>
              <a:t>SMS schreiben:</a:t>
            </a:r>
            <a:endParaRPr lang="de-AT" sz="2800" b="1" dirty="0">
              <a:solidFill>
                <a:srgbClr val="EE7C07"/>
              </a:solidFill>
            </a:endParaRPr>
          </a:p>
          <a:p>
            <a:pPr marL="0" indent="0">
              <a:buNone/>
            </a:pPr>
            <a:endParaRPr lang="de-AT" sz="2800" b="1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Wählen Sie einen Empfänger aus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Schreiben Sie einen Text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Wo ist das Leerzeichen?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Wie schaltet man auf Großbuchstaben um?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Wo findet man Ziffern und Sonderzeichen?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Wie schreibt man Umlaute?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Senden Sie die Nachricht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AT" dirty="0" smtClean="0">
                <a:solidFill>
                  <a:srgbClr val="EE7C07"/>
                </a:solidFill>
              </a:rPr>
              <a:t>Wir üben gemeinsam…</a:t>
            </a:r>
            <a:endParaRPr lang="de-AT" dirty="0">
              <a:solidFill>
                <a:srgbClr val="EE7C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36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591" y="1577507"/>
            <a:ext cx="2304497" cy="465051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564077" y="327009"/>
            <a:ext cx="7725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3600" dirty="0" smtClean="0">
                <a:solidFill>
                  <a:srgbClr val="EE7C07"/>
                </a:solidFill>
              </a:rPr>
              <a:t>Tasten am Smartphone – z.B. Samsung</a:t>
            </a:r>
            <a:endParaRPr lang="de-AT" sz="3600" dirty="0">
              <a:solidFill>
                <a:srgbClr val="EE7C07"/>
              </a:solidFill>
            </a:endParaRPr>
          </a:p>
        </p:txBody>
      </p:sp>
      <p:sp>
        <p:nvSpPr>
          <p:cNvPr id="14" name="Inhaltsplatzhalter 2"/>
          <p:cNvSpPr txBox="1">
            <a:spLocks/>
          </p:cNvSpPr>
          <p:nvPr/>
        </p:nvSpPr>
        <p:spPr>
          <a:xfrm>
            <a:off x="6014261" y="1577507"/>
            <a:ext cx="2275724" cy="1635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000" indent="0">
              <a:spcBef>
                <a:spcPts val="600"/>
              </a:spcBef>
              <a:buClr>
                <a:srgbClr val="C00000"/>
              </a:buClr>
              <a:buNone/>
            </a:pPr>
            <a:r>
              <a:rPr lang="de-AT" sz="2000" b="1" dirty="0" smtClean="0"/>
              <a:t>EIN-AUS Taste</a:t>
            </a:r>
          </a:p>
          <a:p>
            <a:pPr marL="6669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1600" dirty="0" smtClean="0"/>
              <a:t>lange drücken:</a:t>
            </a:r>
            <a:br>
              <a:rPr lang="de-AT" sz="1600" dirty="0" smtClean="0"/>
            </a:br>
            <a:r>
              <a:rPr lang="de-AT" sz="1600" dirty="0" smtClean="0"/>
              <a:t>Ein oder Aus</a:t>
            </a:r>
          </a:p>
          <a:p>
            <a:pPr marL="6669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1600" dirty="0" smtClean="0"/>
              <a:t>Kurz drücken</a:t>
            </a:r>
            <a:br>
              <a:rPr lang="de-AT" sz="1600" dirty="0" smtClean="0"/>
            </a:br>
            <a:r>
              <a:rPr lang="de-AT" sz="1600" dirty="0" smtClean="0"/>
              <a:t>Stand </a:t>
            </a:r>
            <a:r>
              <a:rPr lang="de-AT" sz="1600" dirty="0" err="1" smtClean="0"/>
              <a:t>by</a:t>
            </a:r>
            <a:endParaRPr lang="de-AT" sz="2800" dirty="0" smtClean="0"/>
          </a:p>
        </p:txBody>
      </p:sp>
      <p:cxnSp>
        <p:nvCxnSpPr>
          <p:cNvPr id="8" name="Gerade Verbindung 7"/>
          <p:cNvCxnSpPr/>
          <p:nvPr/>
        </p:nvCxnSpPr>
        <p:spPr>
          <a:xfrm flipV="1">
            <a:off x="5364088" y="1949399"/>
            <a:ext cx="853141" cy="687513"/>
          </a:xfrm>
          <a:prstGeom prst="line">
            <a:avLst/>
          </a:prstGeom>
          <a:ln w="25400">
            <a:solidFill>
              <a:srgbClr val="EE7C07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flipH="1" flipV="1">
            <a:off x="2467155" y="3853108"/>
            <a:ext cx="1744684" cy="2024164"/>
          </a:xfrm>
          <a:prstGeom prst="line">
            <a:avLst/>
          </a:prstGeom>
          <a:ln w="25400">
            <a:solidFill>
              <a:srgbClr val="EE7C07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5815391" y="5593603"/>
            <a:ext cx="257303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indent="0">
              <a:spcBef>
                <a:spcPts val="600"/>
              </a:spcBef>
              <a:buNone/>
            </a:pPr>
            <a:r>
              <a:rPr lang="de-AT" b="1" dirty="0" smtClean="0"/>
              <a:t>Zurück-Taste</a:t>
            </a:r>
          </a:p>
          <a:p>
            <a:pPr marL="609750" indent="-28575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1600" dirty="0"/>
              <a:t>Immer einen Schritt zurück</a:t>
            </a:r>
          </a:p>
        </p:txBody>
      </p:sp>
      <p:sp>
        <p:nvSpPr>
          <p:cNvPr id="20" name="Inhaltsplatzhalter 2"/>
          <p:cNvSpPr txBox="1">
            <a:spLocks/>
          </p:cNvSpPr>
          <p:nvPr/>
        </p:nvSpPr>
        <p:spPr>
          <a:xfrm>
            <a:off x="671710" y="3459097"/>
            <a:ext cx="2275724" cy="1986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000" indent="0">
              <a:spcBef>
                <a:spcPts val="600"/>
              </a:spcBef>
              <a:buClr>
                <a:srgbClr val="C00000"/>
              </a:buClr>
              <a:buNone/>
            </a:pPr>
            <a:r>
              <a:rPr lang="de-AT" sz="2000" b="1" dirty="0" smtClean="0"/>
              <a:t>Home-Taste</a:t>
            </a:r>
          </a:p>
          <a:p>
            <a:pPr marL="6669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1600" dirty="0" smtClean="0"/>
              <a:t>antippen:</a:t>
            </a:r>
            <a:br>
              <a:rPr lang="de-AT" sz="1600" dirty="0" smtClean="0"/>
            </a:br>
            <a:r>
              <a:rPr lang="de-AT" sz="1600" dirty="0" smtClean="0"/>
              <a:t>immer </a:t>
            </a:r>
            <a:r>
              <a:rPr lang="de-AT" sz="1600" dirty="0"/>
              <a:t>zum Startbildschirm </a:t>
            </a:r>
            <a:r>
              <a:rPr lang="de-AT" sz="1600" dirty="0" smtClean="0"/>
              <a:t>zurück</a:t>
            </a:r>
          </a:p>
          <a:p>
            <a:pPr marL="609750" indent="-28575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1600" dirty="0" smtClean="0"/>
              <a:t>doppelt drücken: Kamera</a:t>
            </a:r>
            <a:endParaRPr lang="de-AT" sz="2800" dirty="0" smtClean="0"/>
          </a:p>
          <a:p>
            <a:pPr marL="324000" indent="0">
              <a:spcBef>
                <a:spcPts val="600"/>
              </a:spcBef>
            </a:pPr>
            <a:endParaRPr lang="de-AT" sz="2800" dirty="0" smtClean="0"/>
          </a:p>
        </p:txBody>
      </p:sp>
      <p:cxnSp>
        <p:nvCxnSpPr>
          <p:cNvPr id="23" name="Gerade Verbindung 22"/>
          <p:cNvCxnSpPr/>
          <p:nvPr/>
        </p:nvCxnSpPr>
        <p:spPr>
          <a:xfrm flipV="1">
            <a:off x="4962980" y="5762445"/>
            <a:ext cx="1187654" cy="114827"/>
          </a:xfrm>
          <a:prstGeom prst="line">
            <a:avLst/>
          </a:prstGeom>
          <a:ln w="25400">
            <a:solidFill>
              <a:srgbClr val="EE7C07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Inhaltsplatzhalter 2"/>
          <p:cNvSpPr txBox="1">
            <a:spLocks/>
          </p:cNvSpPr>
          <p:nvPr/>
        </p:nvSpPr>
        <p:spPr>
          <a:xfrm>
            <a:off x="220406" y="5445224"/>
            <a:ext cx="2387881" cy="993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000" indent="0">
              <a:spcBef>
                <a:spcPts val="600"/>
              </a:spcBef>
              <a:buClr>
                <a:srgbClr val="C00000"/>
              </a:buClr>
              <a:buNone/>
            </a:pPr>
            <a:r>
              <a:rPr lang="de-AT" sz="2000" b="1" dirty="0" smtClean="0"/>
              <a:t>APP-Taste</a:t>
            </a:r>
          </a:p>
          <a:p>
            <a:pPr marL="6669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1600" dirty="0" smtClean="0"/>
              <a:t>Zeigt die offenen Anwendungen an</a:t>
            </a:r>
            <a:endParaRPr lang="de-AT" sz="2800" dirty="0" smtClean="0"/>
          </a:p>
        </p:txBody>
      </p:sp>
      <p:cxnSp>
        <p:nvCxnSpPr>
          <p:cNvPr id="18" name="Gerade Verbindung 14"/>
          <p:cNvCxnSpPr/>
          <p:nvPr/>
        </p:nvCxnSpPr>
        <p:spPr>
          <a:xfrm flipH="1">
            <a:off x="2530840" y="5877272"/>
            <a:ext cx="1080839" cy="88170"/>
          </a:xfrm>
          <a:prstGeom prst="line">
            <a:avLst/>
          </a:prstGeom>
          <a:ln w="25400">
            <a:solidFill>
              <a:srgbClr val="EE7C07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Inhaltsplatzhalter 2"/>
          <p:cNvSpPr txBox="1">
            <a:spLocks/>
          </p:cNvSpPr>
          <p:nvPr/>
        </p:nvSpPr>
        <p:spPr>
          <a:xfrm>
            <a:off x="986835" y="1829477"/>
            <a:ext cx="1038674" cy="41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000" indent="0">
              <a:spcBef>
                <a:spcPts val="600"/>
              </a:spcBef>
              <a:buClr>
                <a:srgbClr val="C00000"/>
              </a:buClr>
              <a:buNone/>
            </a:pPr>
            <a:r>
              <a:rPr lang="de-AT" sz="2000" b="1" dirty="0" smtClean="0"/>
              <a:t>Laut</a:t>
            </a:r>
            <a:endParaRPr lang="de-AT" sz="2800" dirty="0" smtClean="0"/>
          </a:p>
        </p:txBody>
      </p:sp>
      <p:cxnSp>
        <p:nvCxnSpPr>
          <p:cNvPr id="25" name="Gerade Verbindung 14"/>
          <p:cNvCxnSpPr/>
          <p:nvPr/>
        </p:nvCxnSpPr>
        <p:spPr>
          <a:xfrm flipH="1" flipV="1">
            <a:off x="2201749" y="2051717"/>
            <a:ext cx="543840" cy="5994"/>
          </a:xfrm>
          <a:prstGeom prst="line">
            <a:avLst/>
          </a:prstGeom>
          <a:ln w="25400">
            <a:solidFill>
              <a:srgbClr val="EE7C07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nhaltsplatzhalter 2"/>
          <p:cNvSpPr txBox="1">
            <a:spLocks/>
          </p:cNvSpPr>
          <p:nvPr/>
        </p:nvSpPr>
        <p:spPr>
          <a:xfrm>
            <a:off x="984539" y="2251347"/>
            <a:ext cx="1038674" cy="41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000" indent="0">
              <a:spcBef>
                <a:spcPts val="600"/>
              </a:spcBef>
              <a:buClr>
                <a:srgbClr val="C00000"/>
              </a:buClr>
              <a:buNone/>
            </a:pPr>
            <a:r>
              <a:rPr lang="de-AT" sz="2000" b="1" dirty="0" smtClean="0"/>
              <a:t>Leise</a:t>
            </a:r>
            <a:endParaRPr lang="de-AT" sz="2800" dirty="0" smtClean="0"/>
          </a:p>
        </p:txBody>
      </p:sp>
      <p:cxnSp>
        <p:nvCxnSpPr>
          <p:cNvPr id="27" name="Gerade Verbindung 14"/>
          <p:cNvCxnSpPr/>
          <p:nvPr/>
        </p:nvCxnSpPr>
        <p:spPr>
          <a:xfrm flipH="1" flipV="1">
            <a:off x="2199453" y="2473587"/>
            <a:ext cx="543840" cy="5994"/>
          </a:xfrm>
          <a:prstGeom prst="line">
            <a:avLst/>
          </a:prstGeom>
          <a:ln w="25400">
            <a:solidFill>
              <a:srgbClr val="EE7C07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98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  <p:bldP spid="17" grpId="0"/>
      <p:bldP spid="24" grpId="0"/>
      <p:bldP spid="2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17232" cy="5517232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3355785" y="233744"/>
            <a:ext cx="5788215" cy="19011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3200" dirty="0" smtClean="0">
                <a:solidFill>
                  <a:srgbClr val="EE7C07"/>
                </a:solidFill>
              </a:rPr>
              <a:t>Wie fotografiere ich mit dem Smartphone?</a:t>
            </a:r>
            <a:endParaRPr lang="de-AT" sz="3200" dirty="0">
              <a:solidFill>
                <a:srgbClr val="EE7C07"/>
              </a:solidFill>
            </a:endParaRPr>
          </a:p>
        </p:txBody>
      </p:sp>
      <p:pic>
        <p:nvPicPr>
          <p:cNvPr id="7" name="Bild 4" descr="sprechblase.w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785" y="233744"/>
            <a:ext cx="5788215" cy="206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8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92479"/>
            <a:ext cx="2101132" cy="43200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>
                <a:solidFill>
                  <a:srgbClr val="EE7C07"/>
                </a:solidFill>
              </a:rPr>
              <a:t>Fotografieren- z.B. Samsung</a:t>
            </a:r>
            <a:endParaRPr lang="de-AT" dirty="0">
              <a:solidFill>
                <a:srgbClr val="EE7C07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2051720" y="4941168"/>
            <a:ext cx="765224" cy="765224"/>
          </a:xfrm>
          <a:prstGeom prst="ellipse">
            <a:avLst/>
          </a:prstGeom>
          <a:solidFill>
            <a:srgbClr val="FF0000">
              <a:alpha val="30000"/>
            </a:srgbClr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296" y="2057897"/>
            <a:ext cx="6183703" cy="3315319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4320708" y="5613365"/>
            <a:ext cx="14430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AT" sz="2000" dirty="0" smtClean="0"/>
              <a:t>Auslöser für</a:t>
            </a:r>
          </a:p>
          <a:p>
            <a:pPr algn="r"/>
            <a:r>
              <a:rPr lang="de-AT" sz="2000" dirty="0" smtClean="0"/>
              <a:t>Foto</a:t>
            </a:r>
            <a:endParaRPr lang="de-AT" sz="2000" dirty="0"/>
          </a:p>
        </p:txBody>
      </p:sp>
      <p:cxnSp>
        <p:nvCxnSpPr>
          <p:cNvPr id="11" name="Gerade Verbindung 9"/>
          <p:cNvCxnSpPr/>
          <p:nvPr/>
        </p:nvCxnSpPr>
        <p:spPr>
          <a:xfrm flipV="1">
            <a:off x="5847141" y="3717032"/>
            <a:ext cx="1965219" cy="2123055"/>
          </a:xfrm>
          <a:prstGeom prst="line">
            <a:avLst/>
          </a:prstGeom>
          <a:ln w="25400">
            <a:solidFill>
              <a:srgbClr val="EE7C0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/>
        </p:nvSpPr>
        <p:spPr>
          <a:xfrm>
            <a:off x="5796630" y="6087514"/>
            <a:ext cx="14430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AT" sz="2000" dirty="0" smtClean="0"/>
              <a:t>Auslöser für</a:t>
            </a:r>
          </a:p>
          <a:p>
            <a:pPr algn="r"/>
            <a:r>
              <a:rPr lang="de-AT" sz="2000" dirty="0" smtClean="0"/>
              <a:t>Video</a:t>
            </a:r>
            <a:endParaRPr lang="de-AT" sz="2000" dirty="0"/>
          </a:p>
        </p:txBody>
      </p:sp>
      <p:cxnSp>
        <p:nvCxnSpPr>
          <p:cNvPr id="14" name="Gerade Verbindung 9"/>
          <p:cNvCxnSpPr/>
          <p:nvPr/>
        </p:nvCxnSpPr>
        <p:spPr>
          <a:xfrm flipV="1">
            <a:off x="7323063" y="4431763"/>
            <a:ext cx="489297" cy="1882474"/>
          </a:xfrm>
          <a:prstGeom prst="line">
            <a:avLst/>
          </a:prstGeom>
          <a:ln w="25400">
            <a:solidFill>
              <a:srgbClr val="EE7C0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3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843" y="1951604"/>
            <a:ext cx="2332643" cy="435082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77" y="1982428"/>
            <a:ext cx="2332643" cy="4350824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alt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de-AT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562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alt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AT" altLang="de-DE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de-AT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519277" y="116632"/>
            <a:ext cx="23326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de-AT" dirty="0"/>
              <a:t>Sie können verschiedene Voreinstellungen fürs Fotografieren machen, wie z.B. Blitz ein, Blitz aus, </a:t>
            </a:r>
            <a:r>
              <a:rPr lang="de-AT" dirty="0" smtClean="0"/>
              <a:t>Blitzautomatik</a:t>
            </a:r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5042843" y="101531"/>
            <a:ext cx="26255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de-AT" dirty="0" smtClean="0"/>
              <a:t>Sie </a:t>
            </a:r>
            <a:r>
              <a:rPr lang="de-AT" dirty="0"/>
              <a:t>können auf die zweite Kamera umschalten für Selfie-Aufnahmen oder weitere Kameraeinstellungen vornehmen</a:t>
            </a:r>
            <a:r>
              <a:rPr lang="de-AT" dirty="0" smtClean="0"/>
              <a:t>…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054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17667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de-AT" sz="2800" b="1" dirty="0">
                <a:solidFill>
                  <a:srgbClr val="EE7C07"/>
                </a:solidFill>
              </a:rPr>
              <a:t>Öffnen Sie die App </a:t>
            </a:r>
            <a:r>
              <a:rPr lang="de-AT" sz="2800" b="1" dirty="0" smtClean="0">
                <a:solidFill>
                  <a:srgbClr val="EE7C07"/>
                </a:solidFill>
              </a:rPr>
              <a:t>für die Kamera:</a:t>
            </a:r>
          </a:p>
          <a:p>
            <a:pPr marL="0" indent="0">
              <a:buNone/>
            </a:pPr>
            <a:endParaRPr lang="de-AT" sz="2800" b="1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100" dirty="0" smtClean="0"/>
              <a:t>Öffnen </a:t>
            </a:r>
            <a:r>
              <a:rPr lang="de-AT" sz="2100" dirty="0"/>
              <a:t>Sie die Kamera und zoomen Sie in den Bildausschnitt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100" dirty="0" smtClean="0"/>
              <a:t>Suchen </a:t>
            </a:r>
            <a:r>
              <a:rPr lang="de-AT" sz="2100" dirty="0"/>
              <a:t>Sie die Tasten für die Aufnahme und  die Blitzfunktion, das Umschalten auf Selfie-Modus, das Umschalten auf </a:t>
            </a:r>
            <a:r>
              <a:rPr lang="de-AT" sz="2100" dirty="0" smtClean="0"/>
              <a:t>Video-Modus.</a:t>
            </a:r>
            <a:endParaRPr lang="de-AT" sz="2100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100" dirty="0" smtClean="0"/>
              <a:t>Machen </a:t>
            </a:r>
            <a:r>
              <a:rPr lang="de-AT" sz="2100" dirty="0"/>
              <a:t>Sie ein Foto und öffnen es</a:t>
            </a:r>
            <a:r>
              <a:rPr lang="de-AT" sz="2100" dirty="0" smtClean="0"/>
              <a:t>.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AT" dirty="0" smtClean="0">
                <a:solidFill>
                  <a:srgbClr val="EE7C07"/>
                </a:solidFill>
              </a:rPr>
              <a:t>Wir üben gemeinsam…</a:t>
            </a:r>
            <a:endParaRPr lang="de-AT" dirty="0">
              <a:solidFill>
                <a:srgbClr val="EE7C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82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9" y="1124744"/>
            <a:ext cx="2462113" cy="5229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>
                <a:solidFill>
                  <a:srgbClr val="EE7C07"/>
                </a:solidFill>
              </a:rPr>
              <a:t>Das Fotoalbum – die Galerie</a:t>
            </a:r>
            <a:endParaRPr lang="de-AT" dirty="0">
              <a:solidFill>
                <a:srgbClr val="EE7C07"/>
              </a:solidFill>
            </a:endParaRPr>
          </a:p>
        </p:txBody>
      </p:sp>
      <p:sp>
        <p:nvSpPr>
          <p:cNvPr id="13" name="Pfeil nach rechts 12"/>
          <p:cNvSpPr/>
          <p:nvPr/>
        </p:nvSpPr>
        <p:spPr>
          <a:xfrm>
            <a:off x="3491880" y="3827632"/>
            <a:ext cx="582259" cy="360000"/>
          </a:xfrm>
          <a:prstGeom prst="rightArrow">
            <a:avLst/>
          </a:prstGeom>
          <a:solidFill>
            <a:srgbClr val="FF0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Ellipse 13"/>
          <p:cNvSpPr/>
          <p:nvPr/>
        </p:nvSpPr>
        <p:spPr>
          <a:xfrm>
            <a:off x="2167348" y="4509120"/>
            <a:ext cx="765224" cy="765224"/>
          </a:xfrm>
          <a:prstGeom prst="ellipse">
            <a:avLst/>
          </a:prstGeom>
          <a:solidFill>
            <a:srgbClr val="FF0000">
              <a:alpha val="30000"/>
            </a:srgbClr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87011"/>
            <a:ext cx="2743731" cy="516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23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25663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de-AT" sz="2800" b="1" dirty="0">
                <a:solidFill>
                  <a:srgbClr val="EE7C07"/>
                </a:solidFill>
              </a:rPr>
              <a:t>Öffnen Sie die App </a:t>
            </a:r>
            <a:r>
              <a:rPr lang="de-AT" sz="2800" b="1" dirty="0" smtClean="0">
                <a:solidFill>
                  <a:srgbClr val="EE7C07"/>
                </a:solidFill>
              </a:rPr>
              <a:t>für das Fotoalbum:</a:t>
            </a:r>
          </a:p>
          <a:p>
            <a:pPr marL="0" indent="0">
              <a:buNone/>
            </a:pPr>
            <a:endParaRPr lang="de-AT" sz="2800" b="1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100" dirty="0" smtClean="0"/>
              <a:t>Wählen Sie ein Foto aus und öffnen Sie die Anzeige.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100" dirty="0" smtClean="0"/>
              <a:t>Zoomen Sie in das Bild.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100" dirty="0" smtClean="0"/>
              <a:t>Wischen Sie von einem Bild zum nächsten.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100" dirty="0" smtClean="0"/>
              <a:t>Erstellen Sie ein neues Album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100" dirty="0" smtClean="0"/>
              <a:t>Ordnen Sie Bilder dem neuen Album zu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AT" sz="2100" dirty="0" smtClean="0"/>
              <a:t>	</a:t>
            </a:r>
            <a:endParaRPr lang="de-AT" sz="2000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AT" dirty="0" smtClean="0">
                <a:solidFill>
                  <a:srgbClr val="EE7C07"/>
                </a:solidFill>
              </a:rPr>
              <a:t>Wir üben gemeinsam…</a:t>
            </a:r>
            <a:endParaRPr lang="de-AT" dirty="0">
              <a:solidFill>
                <a:srgbClr val="EE7C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35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4630" cy="486916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04254" y="109167"/>
            <a:ext cx="3439236" cy="4638038"/>
          </a:xfrm>
        </p:spPr>
        <p:txBody>
          <a:bodyPr>
            <a:normAutofit/>
          </a:bodyPr>
          <a:lstStyle/>
          <a:p>
            <a:r>
              <a:rPr lang="de-AT" sz="4800" b="1" dirty="0" smtClean="0">
                <a:solidFill>
                  <a:srgbClr val="EE7C07"/>
                </a:solidFill>
              </a:rPr>
              <a:t>Viel Erfolg!</a:t>
            </a:r>
            <a:endParaRPr lang="de-AT" sz="4800" b="1" dirty="0">
              <a:solidFill>
                <a:srgbClr val="EE7C07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3" r="1755"/>
          <a:stretch/>
        </p:blipFill>
        <p:spPr>
          <a:xfrm>
            <a:off x="395536" y="404664"/>
            <a:ext cx="4032448" cy="407866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045836"/>
            <a:ext cx="2448272" cy="181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8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EE7C07"/>
                </a:solidFill>
              </a:rPr>
              <a:t>Gesten zur Bedienung am Display</a:t>
            </a:r>
            <a:endParaRPr lang="de-AT" dirty="0">
              <a:solidFill>
                <a:srgbClr val="EE7C07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8228575" y="4339988"/>
            <a:ext cx="57070" cy="23428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Rechteck 3"/>
          <p:cNvSpPr/>
          <p:nvPr/>
        </p:nvSpPr>
        <p:spPr>
          <a:xfrm>
            <a:off x="1951630" y="3603010"/>
            <a:ext cx="1214679" cy="48108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 7"/>
          <p:cNvSpPr/>
          <p:nvPr/>
        </p:nvSpPr>
        <p:spPr>
          <a:xfrm>
            <a:off x="4934944" y="2608998"/>
            <a:ext cx="851708" cy="99401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/>
          <p:cNvSpPr/>
          <p:nvPr/>
        </p:nvSpPr>
        <p:spPr>
          <a:xfrm>
            <a:off x="8187631" y="1942531"/>
            <a:ext cx="851708" cy="23428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Rechteck 10"/>
          <p:cNvSpPr/>
          <p:nvPr/>
        </p:nvSpPr>
        <p:spPr>
          <a:xfrm>
            <a:off x="497875" y="1419311"/>
            <a:ext cx="1186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800" dirty="0" smtClean="0"/>
              <a:t>Tippen</a:t>
            </a:r>
            <a:endParaRPr lang="de-AT" sz="2800" dirty="0"/>
          </a:p>
        </p:txBody>
      </p:sp>
      <p:grpSp>
        <p:nvGrpSpPr>
          <p:cNvPr id="18" name="Gruppieren 17"/>
          <p:cNvGrpSpPr/>
          <p:nvPr/>
        </p:nvGrpSpPr>
        <p:grpSpPr>
          <a:xfrm>
            <a:off x="300251" y="1942531"/>
            <a:ext cx="1745893" cy="3161896"/>
            <a:chOff x="6097785" y="484546"/>
            <a:chExt cx="3196340" cy="5788724"/>
          </a:xfrm>
        </p:grpSpPr>
        <p:grpSp>
          <p:nvGrpSpPr>
            <p:cNvPr id="19" name="Gruppieren 18"/>
            <p:cNvGrpSpPr/>
            <p:nvPr/>
          </p:nvGrpSpPr>
          <p:grpSpPr>
            <a:xfrm>
              <a:off x="6097785" y="484546"/>
              <a:ext cx="3196340" cy="5788724"/>
              <a:chOff x="6168429" y="1628800"/>
              <a:chExt cx="2724051" cy="4933386"/>
            </a:xfrm>
          </p:grpSpPr>
          <p:pic>
            <p:nvPicPr>
              <p:cNvPr id="21" name="Picture 8" descr="http://shop.t-mobile.at/img/zoom/1693_30806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68429" y="1628800"/>
                <a:ext cx="2724051" cy="49333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1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67281" y="2160128"/>
                <a:ext cx="2126345" cy="37801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0" name="Picture 3" descr="E:\04_Smartphone Führerschein\Handyschule 1.A Grundlegendes zu Android-Smartphones\screenshots samsung\Screenshot_20180328-110819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8451" y="1090805"/>
              <a:ext cx="2495005" cy="4435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219" name="Picture 3" descr="E:\04_Smartphone Führerschein\Handyschule 1.A Grundlegendes zu Android-Smartphones\Tippe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75" y="3594854"/>
            <a:ext cx="2267561" cy="243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Inhaltsplatzhalter 2"/>
          <p:cNvSpPr txBox="1">
            <a:spLocks/>
          </p:cNvSpPr>
          <p:nvPr/>
        </p:nvSpPr>
        <p:spPr>
          <a:xfrm>
            <a:off x="3119347" y="1472230"/>
            <a:ext cx="5919992" cy="4768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000" indent="0">
              <a:spcBef>
                <a:spcPts val="600"/>
              </a:spcBef>
              <a:buClr>
                <a:srgbClr val="C00000"/>
              </a:buClr>
              <a:buNone/>
            </a:pPr>
            <a:r>
              <a:rPr lang="de-AT" sz="2800" dirty="0" smtClean="0"/>
              <a:t> Führen Sie folgendes aus</a:t>
            </a:r>
            <a:br>
              <a:rPr lang="de-AT" sz="2800" dirty="0" smtClean="0"/>
            </a:br>
            <a:endParaRPr lang="de-AT" sz="2800" dirty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800" dirty="0" smtClean="0"/>
              <a:t>Anwendung „Uhr“ starten</a:t>
            </a:r>
            <a:endParaRPr lang="de-AT" sz="2800" dirty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800" dirty="0" smtClean="0"/>
              <a:t>Wecker stellen</a:t>
            </a:r>
          </a:p>
        </p:txBody>
      </p:sp>
    </p:spTree>
    <p:extLst>
      <p:ext uri="{BB962C8B-B14F-4D97-AF65-F5344CB8AC3E}">
        <p14:creationId xmlns:p14="http://schemas.microsoft.com/office/powerpoint/2010/main" val="172345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ieren 22"/>
          <p:cNvGrpSpPr/>
          <p:nvPr/>
        </p:nvGrpSpPr>
        <p:grpSpPr>
          <a:xfrm>
            <a:off x="754380" y="1945042"/>
            <a:ext cx="1745893" cy="3161896"/>
            <a:chOff x="6097785" y="484546"/>
            <a:chExt cx="3196340" cy="5788724"/>
          </a:xfrm>
        </p:grpSpPr>
        <p:grpSp>
          <p:nvGrpSpPr>
            <p:cNvPr id="24" name="Gruppieren 23"/>
            <p:cNvGrpSpPr/>
            <p:nvPr/>
          </p:nvGrpSpPr>
          <p:grpSpPr>
            <a:xfrm>
              <a:off x="6097785" y="484546"/>
              <a:ext cx="3196340" cy="5788724"/>
              <a:chOff x="6168429" y="1628800"/>
              <a:chExt cx="2724051" cy="4933386"/>
            </a:xfrm>
          </p:grpSpPr>
          <p:pic>
            <p:nvPicPr>
              <p:cNvPr id="26" name="Picture 8" descr="http://shop.t-mobile.at/img/zoom/1693_30806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68429" y="1628800"/>
                <a:ext cx="2724051" cy="49333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1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67281" y="2160128"/>
                <a:ext cx="2126345" cy="37801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5" name="Picture 3" descr="E:\04_Smartphone Führerschein\Handyschule 1.A Grundlegendes zu Android-Smartphones\screenshots samsung\Screenshot_20180328-110819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8451" y="1090805"/>
              <a:ext cx="2495005" cy="4435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EE7C07"/>
                </a:solidFill>
              </a:rPr>
              <a:t>Gesten zur Bedienung am Display</a:t>
            </a:r>
            <a:endParaRPr lang="de-AT" dirty="0">
              <a:solidFill>
                <a:srgbClr val="EE7C07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8228575" y="4339988"/>
            <a:ext cx="57070" cy="23428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/>
          <p:cNvSpPr/>
          <p:nvPr/>
        </p:nvSpPr>
        <p:spPr>
          <a:xfrm>
            <a:off x="8187631" y="1942531"/>
            <a:ext cx="851708" cy="23428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Rechteck 11"/>
          <p:cNvSpPr/>
          <p:nvPr/>
        </p:nvSpPr>
        <p:spPr>
          <a:xfrm>
            <a:off x="909823" y="1407935"/>
            <a:ext cx="1435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800" dirty="0" smtClean="0"/>
              <a:t>Wischen</a:t>
            </a:r>
            <a:endParaRPr lang="de-AT" sz="2800" dirty="0"/>
          </a:p>
        </p:txBody>
      </p:sp>
      <p:sp>
        <p:nvSpPr>
          <p:cNvPr id="33" name="Inhaltsplatzhalter 2"/>
          <p:cNvSpPr txBox="1">
            <a:spLocks/>
          </p:cNvSpPr>
          <p:nvPr/>
        </p:nvSpPr>
        <p:spPr>
          <a:xfrm>
            <a:off x="3119347" y="1472230"/>
            <a:ext cx="5919992" cy="4768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000" indent="0">
              <a:spcBef>
                <a:spcPts val="600"/>
              </a:spcBef>
              <a:buClr>
                <a:srgbClr val="C00000"/>
              </a:buClr>
              <a:buNone/>
            </a:pPr>
            <a:r>
              <a:rPr lang="de-AT" sz="2800" dirty="0" smtClean="0"/>
              <a:t> Führen Sie folgendes aus</a:t>
            </a:r>
            <a:br>
              <a:rPr lang="de-AT" sz="2800" dirty="0" smtClean="0"/>
            </a:br>
            <a:endParaRPr lang="de-AT" sz="2800" dirty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800" dirty="0" smtClean="0"/>
              <a:t>nach links wischen</a:t>
            </a:r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800" dirty="0"/>
              <a:t>nach </a:t>
            </a:r>
            <a:r>
              <a:rPr lang="de-AT" sz="2800" dirty="0" smtClean="0"/>
              <a:t>rechts wischen</a:t>
            </a:r>
            <a:endParaRPr lang="de-AT" sz="2800" dirty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800" dirty="0" smtClean="0"/>
              <a:t>auf „alle Apps“ tippen</a:t>
            </a:r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800" dirty="0" smtClean="0"/>
              <a:t>nach oben wischen</a:t>
            </a:r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800" dirty="0" smtClean="0"/>
              <a:t>nach unten wischen</a:t>
            </a:r>
          </a:p>
          <a:p>
            <a:pPr marL="781200" indent="-4572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de-AT" sz="2800" dirty="0" smtClean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062" y="3854101"/>
            <a:ext cx="2005758" cy="25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8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0816 0.007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ieren 27"/>
          <p:cNvGrpSpPr/>
          <p:nvPr/>
        </p:nvGrpSpPr>
        <p:grpSpPr>
          <a:xfrm>
            <a:off x="716769" y="1904949"/>
            <a:ext cx="1745893" cy="3161896"/>
            <a:chOff x="6097785" y="484546"/>
            <a:chExt cx="3196340" cy="5788724"/>
          </a:xfrm>
        </p:grpSpPr>
        <p:grpSp>
          <p:nvGrpSpPr>
            <p:cNvPr id="29" name="Gruppieren 28"/>
            <p:cNvGrpSpPr/>
            <p:nvPr/>
          </p:nvGrpSpPr>
          <p:grpSpPr>
            <a:xfrm>
              <a:off x="6097785" y="484546"/>
              <a:ext cx="3196340" cy="5788724"/>
              <a:chOff x="6168429" y="1628800"/>
              <a:chExt cx="2724051" cy="4933386"/>
            </a:xfrm>
          </p:grpSpPr>
          <p:pic>
            <p:nvPicPr>
              <p:cNvPr id="31" name="Picture 8" descr="http://shop.t-mobile.at/img/zoom/1693_30806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68429" y="1628800"/>
                <a:ext cx="2724051" cy="49333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1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67281" y="2160128"/>
                <a:ext cx="2126345" cy="37801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30" name="Picture 3" descr="E:\04_Smartphone Führerschein\Handyschule 1.A Grundlegendes zu Android-Smartphones\screenshots samsung\Screenshot_20180328-110819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8451" y="1090805"/>
              <a:ext cx="2495005" cy="4435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218" name="Picture 2" descr="E:\04_Smartphone Führerschein\Handyschule 1.A Grundlegendes zu Android-Smartphones\Zoome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29000"/>
            <a:ext cx="2561430" cy="256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EE7C07"/>
                </a:solidFill>
              </a:rPr>
              <a:t>Gesten zur Bedienung am Display</a:t>
            </a:r>
            <a:endParaRPr lang="de-AT" dirty="0">
              <a:solidFill>
                <a:srgbClr val="EE7C07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8228575" y="4339988"/>
            <a:ext cx="57070" cy="23428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 7"/>
          <p:cNvSpPr/>
          <p:nvPr/>
        </p:nvSpPr>
        <p:spPr>
          <a:xfrm>
            <a:off x="4934944" y="2608998"/>
            <a:ext cx="851708" cy="99401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/>
          <p:cNvSpPr/>
          <p:nvPr/>
        </p:nvSpPr>
        <p:spPr>
          <a:xfrm>
            <a:off x="8187631" y="1942531"/>
            <a:ext cx="851708" cy="23428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Rechteck 12"/>
          <p:cNvSpPr/>
          <p:nvPr/>
        </p:nvSpPr>
        <p:spPr>
          <a:xfrm>
            <a:off x="899591" y="1370060"/>
            <a:ext cx="13802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800" dirty="0" smtClean="0"/>
              <a:t>Zoomen</a:t>
            </a:r>
            <a:endParaRPr lang="de-AT" sz="2800" dirty="0"/>
          </a:p>
        </p:txBody>
      </p:sp>
      <p:sp>
        <p:nvSpPr>
          <p:cNvPr id="33" name="Inhaltsplatzhalter 2"/>
          <p:cNvSpPr txBox="1">
            <a:spLocks/>
          </p:cNvSpPr>
          <p:nvPr/>
        </p:nvSpPr>
        <p:spPr>
          <a:xfrm>
            <a:off x="3119347" y="1472230"/>
            <a:ext cx="5919992" cy="4768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000" indent="0">
              <a:spcBef>
                <a:spcPts val="600"/>
              </a:spcBef>
              <a:buClr>
                <a:srgbClr val="C00000"/>
              </a:buClr>
              <a:buNone/>
            </a:pPr>
            <a:r>
              <a:rPr lang="de-AT" sz="2800" dirty="0" smtClean="0"/>
              <a:t> Führen Sie folgendes aus</a:t>
            </a:r>
            <a:br>
              <a:rPr lang="de-AT" sz="2800" dirty="0" smtClean="0"/>
            </a:br>
            <a:endParaRPr lang="de-AT" sz="2800" dirty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800" dirty="0" smtClean="0"/>
              <a:t>tippen Sie auf Kamera</a:t>
            </a:r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800" dirty="0" smtClean="0"/>
              <a:t>machen Sie ein Bild</a:t>
            </a:r>
            <a:endParaRPr lang="de-AT" sz="2800" dirty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800" dirty="0" smtClean="0"/>
              <a:t>öffnen Sie das Bild</a:t>
            </a:r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800" dirty="0" smtClean="0"/>
              <a:t>vergrößern Sie das Bild</a:t>
            </a:r>
          </a:p>
        </p:txBody>
      </p:sp>
    </p:spTree>
    <p:extLst>
      <p:ext uri="{BB962C8B-B14F-4D97-AF65-F5344CB8AC3E}">
        <p14:creationId xmlns:p14="http://schemas.microsoft.com/office/powerpoint/2010/main" val="340098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ieren 27"/>
          <p:cNvGrpSpPr/>
          <p:nvPr/>
        </p:nvGrpSpPr>
        <p:grpSpPr>
          <a:xfrm>
            <a:off x="716769" y="1904949"/>
            <a:ext cx="1745893" cy="3161896"/>
            <a:chOff x="6097785" y="484546"/>
            <a:chExt cx="3196340" cy="5788724"/>
          </a:xfrm>
        </p:grpSpPr>
        <p:grpSp>
          <p:nvGrpSpPr>
            <p:cNvPr id="29" name="Gruppieren 28"/>
            <p:cNvGrpSpPr/>
            <p:nvPr/>
          </p:nvGrpSpPr>
          <p:grpSpPr>
            <a:xfrm>
              <a:off x="6097785" y="484546"/>
              <a:ext cx="3196340" cy="5788724"/>
              <a:chOff x="6168429" y="1628800"/>
              <a:chExt cx="2724051" cy="4933386"/>
            </a:xfrm>
          </p:grpSpPr>
          <p:pic>
            <p:nvPicPr>
              <p:cNvPr id="31" name="Picture 8" descr="http://shop.t-mobile.at/img/zoom/1693_30806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68429" y="1628800"/>
                <a:ext cx="2724051" cy="49333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1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67281" y="2160128"/>
                <a:ext cx="2126345" cy="37801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30" name="Picture 3" descr="E:\04_Smartphone Führerschein\Handyschule 1.A Grundlegendes zu Android-Smartphones\screenshots samsung\Screenshot_20180328-110819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8451" y="1090805"/>
              <a:ext cx="2495005" cy="4435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218" name="Picture 2" descr="E:\04_Smartphone Führerschein\Handyschule 1.A Grundlegendes zu Android-Smartphones\Zoome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29000"/>
            <a:ext cx="2561430" cy="256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EE7C07"/>
                </a:solidFill>
              </a:rPr>
              <a:t>Gesten zur Bedienung am Display</a:t>
            </a:r>
            <a:endParaRPr lang="de-AT" dirty="0">
              <a:solidFill>
                <a:srgbClr val="EE7C07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8228575" y="4339988"/>
            <a:ext cx="57070" cy="23428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 7"/>
          <p:cNvSpPr/>
          <p:nvPr/>
        </p:nvSpPr>
        <p:spPr>
          <a:xfrm>
            <a:off x="4934944" y="2608998"/>
            <a:ext cx="851708" cy="99401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/>
          <p:cNvSpPr/>
          <p:nvPr/>
        </p:nvSpPr>
        <p:spPr>
          <a:xfrm>
            <a:off x="8187631" y="1942531"/>
            <a:ext cx="851708" cy="23428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Rechteck 12"/>
          <p:cNvSpPr/>
          <p:nvPr/>
        </p:nvSpPr>
        <p:spPr>
          <a:xfrm>
            <a:off x="899591" y="1370060"/>
            <a:ext cx="13802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800" dirty="0" smtClean="0"/>
              <a:t>Zoomen</a:t>
            </a:r>
            <a:endParaRPr lang="de-AT" sz="28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25" y="1631670"/>
            <a:ext cx="3507587" cy="412392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001" y="1637845"/>
            <a:ext cx="3486311" cy="464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3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648"/>
            <a:ext cx="5257801" cy="5505451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3355785" y="233744"/>
            <a:ext cx="5788215" cy="19011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3200" dirty="0" smtClean="0">
                <a:solidFill>
                  <a:srgbClr val="EE7C07"/>
                </a:solidFill>
              </a:rPr>
              <a:t>Wie ist die Android Benutzeroberfläche organisiert?</a:t>
            </a:r>
            <a:endParaRPr lang="de-AT" sz="3200" dirty="0">
              <a:solidFill>
                <a:srgbClr val="EE7C07"/>
              </a:solidFill>
            </a:endParaRPr>
          </a:p>
        </p:txBody>
      </p:sp>
      <p:pic>
        <p:nvPicPr>
          <p:cNvPr id="7" name="Bild 4" descr="sprechblase.w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578" y="233744"/>
            <a:ext cx="5788215" cy="206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2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B8E213785252C4A9250596EA56CED53" ma:contentTypeVersion="12" ma:contentTypeDescription="Ein neues Dokument erstellen." ma:contentTypeScope="" ma:versionID="179db04678c8ca295557f0aad313161a">
  <xsd:schema xmlns:xsd="http://www.w3.org/2001/XMLSchema" xmlns:xs="http://www.w3.org/2001/XMLSchema" xmlns:p="http://schemas.microsoft.com/office/2006/metadata/properties" xmlns:ns2="8a51700f-ee23-483c-b0ce-d046c32d824f" xmlns:ns3="aa3e98bc-d017-4f88-b72c-8eb6a53f1809" targetNamespace="http://schemas.microsoft.com/office/2006/metadata/properties" ma:root="true" ma:fieldsID="039e862f056d1ab3b62dad50454e9279" ns2:_="" ns3:_="">
    <xsd:import namespace="8a51700f-ee23-483c-b0ce-d046c32d824f"/>
    <xsd:import namespace="aa3e98bc-d017-4f88-b72c-8eb6a53f18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51700f-ee23-483c-b0ce-d046c32d82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7d55ddce-3dfe-41b3-a7a4-179b994d97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e98bc-d017-4f88-b72c-8eb6a53f180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e99a6e1-cc6b-4d3c-ae95-09d115f5c3ad}" ma:internalName="TaxCatchAll" ma:showField="CatchAllData" ma:web="aa3e98bc-d017-4f88-b72c-8eb6a53f18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a3e98bc-d017-4f88-b72c-8eb6a53f1809" xsi:nil="true"/>
    <lcf76f155ced4ddcb4097134ff3c332f xmlns="8a51700f-ee23-483c-b0ce-d046c32d82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EC92739-3B52-4DA4-BAF9-180513A56B91}"/>
</file>

<file path=customXml/itemProps2.xml><?xml version="1.0" encoding="utf-8"?>
<ds:datastoreItem xmlns:ds="http://schemas.openxmlformats.org/officeDocument/2006/customXml" ds:itemID="{51CE219A-1F49-4A48-94E1-408EAB2642AE}"/>
</file>

<file path=customXml/itemProps3.xml><?xml version="1.0" encoding="utf-8"?>
<ds:datastoreItem xmlns:ds="http://schemas.openxmlformats.org/officeDocument/2006/customXml" ds:itemID="{7A0CC017-2838-449B-B03F-2D4814957A3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836</Words>
  <Application>Microsoft Office PowerPoint</Application>
  <PresentationFormat>Bildschirmpräsentation (4:3)</PresentationFormat>
  <Paragraphs>209</Paragraphs>
  <Slides>46</Slides>
  <Notes>28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46</vt:i4>
      </vt:variant>
    </vt:vector>
  </HeadingPairs>
  <TitlesOfParts>
    <vt:vector size="53" baseType="lpstr">
      <vt:lpstr>Arial</vt:lpstr>
      <vt:lpstr>Calibri</vt:lpstr>
      <vt:lpstr>Consolas</vt:lpstr>
      <vt:lpstr>Franklin Gothic Demi</vt:lpstr>
      <vt:lpstr>Times New Roman</vt:lpstr>
      <vt:lpstr>Wingdings</vt:lpstr>
      <vt:lpstr>Larissa</vt:lpstr>
      <vt:lpstr>PowerPoint-Präsentation</vt:lpstr>
      <vt:lpstr>Was ist eigentlich ein Smartphone?</vt:lpstr>
      <vt:lpstr>Smartphones sind ähnlich,  aber nicht gleich</vt:lpstr>
      <vt:lpstr>PowerPoint-Präsentation</vt:lpstr>
      <vt:lpstr>Gesten zur Bedienung am Display</vt:lpstr>
      <vt:lpstr>Gesten zur Bedienung am Display</vt:lpstr>
      <vt:lpstr>Gesten zur Bedienung am Display</vt:lpstr>
      <vt:lpstr>Gesten zur Bedienung am Display</vt:lpstr>
      <vt:lpstr>PowerPoint-Präsentation</vt:lpstr>
      <vt:lpstr>Die Benutzeroberfläche</vt:lpstr>
      <vt:lpstr>Grundelemente am Startbildschirm - Samsung</vt:lpstr>
      <vt:lpstr>Wir üben gemeinsam…</vt:lpstr>
      <vt:lpstr>PowerPoint-Präsentation</vt:lpstr>
      <vt:lpstr>PowerPoint-Präsentation</vt:lpstr>
      <vt:lpstr>Die Helligkeit regulieren</vt:lpstr>
      <vt:lpstr>Helligkeit - Zusatzoptionen</vt:lpstr>
      <vt:lpstr>PowerPoint-Präsentation</vt:lpstr>
      <vt:lpstr>Bildschirm-Anzeigedauer ändern</vt:lpstr>
      <vt:lpstr>Bildschirm-Anzeigedauer ändern</vt:lpstr>
      <vt:lpstr>Bildschirm-Anzeigedauer ändern</vt:lpstr>
      <vt:lpstr>Bildschirm-Anzeigedauer ändern</vt:lpstr>
      <vt:lpstr>PowerPoint-Präsentation</vt:lpstr>
      <vt:lpstr>Bildschirm drehen</vt:lpstr>
      <vt:lpstr>PowerPoint-Präsentation</vt:lpstr>
      <vt:lpstr>Bildschirm drehen</vt:lpstr>
      <vt:lpstr>PowerPoint-Präsentation</vt:lpstr>
      <vt:lpstr>Schriftgröße ändern</vt:lpstr>
      <vt:lpstr>Schriftgröße verändern</vt:lpstr>
      <vt:lpstr>Schriftgröße verändern</vt:lpstr>
      <vt:lpstr>Schriftgröße verändern</vt:lpstr>
      <vt:lpstr>Wir üben gemeinsam…</vt:lpstr>
      <vt:lpstr>PowerPoint-Präsentation</vt:lpstr>
      <vt:lpstr>Wichtige Funktionen am Smartphone</vt:lpstr>
      <vt:lpstr>Telefonieren- z.B. Samsung</vt:lpstr>
      <vt:lpstr>Telefonieren</vt:lpstr>
      <vt:lpstr>PowerPoint-Präsentation</vt:lpstr>
      <vt:lpstr>SMS Nachrichten (Bsp.)</vt:lpstr>
      <vt:lpstr>Tastatur am Display</vt:lpstr>
      <vt:lpstr>Wir üben gemeinsam…</vt:lpstr>
      <vt:lpstr>PowerPoint-Präsentation</vt:lpstr>
      <vt:lpstr>Fotografieren- z.B. Samsung</vt:lpstr>
      <vt:lpstr>PowerPoint-Präsentation</vt:lpstr>
      <vt:lpstr>Wir üben gemeinsam…</vt:lpstr>
      <vt:lpstr>Das Fotoalbum – die Galerie</vt:lpstr>
      <vt:lpstr>Wir üben gemeinsam…</vt:lpstr>
      <vt:lpstr>Viel Erfolg!</vt:lpstr>
    </vt:vector>
  </TitlesOfParts>
  <Company>EMPORIA Telecom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Handyschule</dc:title>
  <dc:creator>Prammer Sigrid - EMPORIA</dc:creator>
  <cp:lastModifiedBy>Norbert</cp:lastModifiedBy>
  <cp:revision>84</cp:revision>
  <cp:lastPrinted>2019-03-05T14:18:40Z</cp:lastPrinted>
  <dcterms:created xsi:type="dcterms:W3CDTF">2018-10-25T07:42:08Z</dcterms:created>
  <dcterms:modified xsi:type="dcterms:W3CDTF">2019-06-11T07:54:07Z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0x0101002B8E213785252C4A9250596EA56CED53</vt:lpwstr>
  </property>
</Properties>
</file>