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7.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22.xml" ContentType="application/vnd.openxmlformats-officedocument.presentationml.slide+xml"/>
  <Override PartName="/ppt/slides/slide35.xml" ContentType="application/vnd.openxmlformats-officedocument.presentationml.slide+xml"/>
  <Override PartName="/ppt/slides/slide30.xml" ContentType="application/vnd.openxmlformats-officedocument.presentationml.slide+xml"/>
  <Override PartName="/ppt/slides/slide36.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29.xml" ContentType="application/vnd.openxmlformats-officedocument.presentationml.slide+xml"/>
  <Override PartName="/ppt/slides/slide31.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7.xml" ContentType="application/vnd.openxmlformats-officedocument.presentationml.notes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4.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5.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456" r:id="rId2"/>
    <p:sldId id="415" r:id="rId3"/>
    <p:sldId id="426" r:id="rId4"/>
    <p:sldId id="447" r:id="rId5"/>
    <p:sldId id="448" r:id="rId6"/>
    <p:sldId id="427" r:id="rId7"/>
    <p:sldId id="428" r:id="rId8"/>
    <p:sldId id="423" r:id="rId9"/>
    <p:sldId id="446" r:id="rId10"/>
    <p:sldId id="445" r:id="rId11"/>
    <p:sldId id="449" r:id="rId12"/>
    <p:sldId id="291" r:id="rId13"/>
    <p:sldId id="424" r:id="rId14"/>
    <p:sldId id="416" r:id="rId15"/>
    <p:sldId id="417" r:id="rId16"/>
    <p:sldId id="453" r:id="rId17"/>
    <p:sldId id="454" r:id="rId18"/>
    <p:sldId id="455" r:id="rId19"/>
    <p:sldId id="450" r:id="rId20"/>
    <p:sldId id="451" r:id="rId21"/>
    <p:sldId id="452" r:id="rId22"/>
    <p:sldId id="438" r:id="rId23"/>
    <p:sldId id="437" r:id="rId24"/>
    <p:sldId id="440" r:id="rId25"/>
    <p:sldId id="442" r:id="rId26"/>
    <p:sldId id="443" r:id="rId27"/>
    <p:sldId id="444" r:id="rId28"/>
    <p:sldId id="429" r:id="rId29"/>
    <p:sldId id="430" r:id="rId30"/>
    <p:sldId id="431" r:id="rId31"/>
    <p:sldId id="432" r:id="rId32"/>
    <p:sldId id="457" r:id="rId33"/>
    <p:sldId id="434" r:id="rId34"/>
    <p:sldId id="435" r:id="rId35"/>
    <p:sldId id="436" r:id="rId36"/>
    <p:sldId id="346" r:id="rId37"/>
  </p:sldIdLst>
  <p:sldSz cx="9144000" cy="6858000" type="screen4x3"/>
  <p:notesSz cx="6858000" cy="987266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7C07"/>
    <a:srgbClr val="FAFAFA"/>
    <a:srgbClr val="CC0000"/>
    <a:srgbClr val="922E60"/>
    <a:srgbClr val="8937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369" autoAdjust="0"/>
    <p:restoredTop sz="96433" autoAdjust="0"/>
  </p:normalViewPr>
  <p:slideViewPr>
    <p:cSldViewPr showGuides="1">
      <p:cViewPr varScale="1">
        <p:scale>
          <a:sx n="116" d="100"/>
          <a:sy n="116" d="100"/>
        </p:scale>
        <p:origin x="1134"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82" d="100"/>
          <a:sy n="82" d="100"/>
        </p:scale>
        <p:origin x="395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534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sz="quarter" idx="1"/>
          </p:nvPr>
        </p:nvSpPr>
        <p:spPr>
          <a:xfrm>
            <a:off x="3884613" y="0"/>
            <a:ext cx="2971800" cy="495348"/>
          </a:xfrm>
          <a:prstGeom prst="rect">
            <a:avLst/>
          </a:prstGeom>
        </p:spPr>
        <p:txBody>
          <a:bodyPr vert="horz" lIns="91440" tIns="45720" rIns="91440" bIns="45720" rtlCol="0"/>
          <a:lstStyle>
            <a:lvl1pPr algn="r">
              <a:defRPr sz="1200"/>
            </a:lvl1pPr>
          </a:lstStyle>
          <a:p>
            <a:fld id="{F95D5F5F-F083-484F-A9E2-50BC82CA1EDD}" type="datetimeFigureOut">
              <a:rPr lang="de-AT" smtClean="0"/>
              <a:t>26.03.2019</a:t>
            </a:fld>
            <a:endParaRPr lang="de-AT"/>
          </a:p>
        </p:txBody>
      </p:sp>
      <p:sp>
        <p:nvSpPr>
          <p:cNvPr id="4" name="Fußzeilenplatzhalter 3"/>
          <p:cNvSpPr>
            <a:spLocks noGrp="1"/>
          </p:cNvSpPr>
          <p:nvPr>
            <p:ph type="ftr" sz="quarter" idx="2"/>
          </p:nvPr>
        </p:nvSpPr>
        <p:spPr>
          <a:xfrm>
            <a:off x="0" y="9377317"/>
            <a:ext cx="2971800" cy="49534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p:cNvSpPr>
            <a:spLocks noGrp="1"/>
          </p:cNvSpPr>
          <p:nvPr>
            <p:ph type="sldNum" sz="quarter" idx="3"/>
          </p:nvPr>
        </p:nvSpPr>
        <p:spPr>
          <a:xfrm>
            <a:off x="3884613" y="9377317"/>
            <a:ext cx="2971800" cy="495347"/>
          </a:xfrm>
          <a:prstGeom prst="rect">
            <a:avLst/>
          </a:prstGeom>
        </p:spPr>
        <p:txBody>
          <a:bodyPr vert="horz" lIns="91440" tIns="45720" rIns="91440" bIns="45720" rtlCol="0" anchor="b"/>
          <a:lstStyle>
            <a:lvl1pPr algn="r">
              <a:defRPr sz="1200"/>
            </a:lvl1pPr>
          </a:lstStyle>
          <a:p>
            <a:fld id="{F39F23AE-3B78-4629-AB73-1C57F4C59AB9}" type="slidenum">
              <a:rPr lang="de-AT" smtClean="0"/>
              <a:t>‹Nr.›</a:t>
            </a:fld>
            <a:endParaRPr lang="de-AT"/>
          </a:p>
        </p:txBody>
      </p:sp>
    </p:spTree>
    <p:extLst>
      <p:ext uri="{BB962C8B-B14F-4D97-AF65-F5344CB8AC3E}">
        <p14:creationId xmlns:p14="http://schemas.microsoft.com/office/powerpoint/2010/main" val="2013052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3633"/>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93633"/>
          </a:xfrm>
          <a:prstGeom prst="rect">
            <a:avLst/>
          </a:prstGeom>
        </p:spPr>
        <p:txBody>
          <a:bodyPr vert="horz" lIns="91440" tIns="45720" rIns="91440" bIns="45720" rtlCol="0"/>
          <a:lstStyle>
            <a:lvl1pPr algn="r">
              <a:defRPr sz="1200"/>
            </a:lvl1pPr>
          </a:lstStyle>
          <a:p>
            <a:fld id="{9C1AF405-402D-439A-9647-5C253D718348}" type="datetimeFigureOut">
              <a:rPr lang="de-AT" smtClean="0"/>
              <a:t>26.03.2019</a:t>
            </a:fld>
            <a:endParaRPr lang="de-AT"/>
          </a:p>
        </p:txBody>
      </p:sp>
      <p:sp>
        <p:nvSpPr>
          <p:cNvPr id="4" name="Folienbildplatzhalter 3"/>
          <p:cNvSpPr>
            <a:spLocks noGrp="1" noRot="1" noChangeAspect="1"/>
          </p:cNvSpPr>
          <p:nvPr>
            <p:ph type="sldImg" idx="2"/>
          </p:nvPr>
        </p:nvSpPr>
        <p:spPr>
          <a:xfrm>
            <a:off x="960438" y="739775"/>
            <a:ext cx="4937125" cy="3703638"/>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689515"/>
            <a:ext cx="5486400" cy="4442698"/>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6" name="Fußzeilenplatzhalter 5"/>
          <p:cNvSpPr>
            <a:spLocks noGrp="1"/>
          </p:cNvSpPr>
          <p:nvPr>
            <p:ph type="ftr" sz="quarter" idx="4"/>
          </p:nvPr>
        </p:nvSpPr>
        <p:spPr>
          <a:xfrm>
            <a:off x="0" y="9377316"/>
            <a:ext cx="2971800" cy="493633"/>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9377316"/>
            <a:ext cx="2971800" cy="493633"/>
          </a:xfrm>
          <a:prstGeom prst="rect">
            <a:avLst/>
          </a:prstGeom>
        </p:spPr>
        <p:txBody>
          <a:bodyPr vert="horz" lIns="91440" tIns="45720" rIns="91440" bIns="45720" rtlCol="0" anchor="b"/>
          <a:lstStyle>
            <a:lvl1pPr algn="r">
              <a:defRPr sz="1200"/>
            </a:lvl1pPr>
          </a:lstStyle>
          <a:p>
            <a:fld id="{F5AB3B21-460C-44C2-9145-896EA6EF1E1A}" type="slidenum">
              <a:rPr lang="de-AT" smtClean="0"/>
              <a:t>‹Nr.›</a:t>
            </a:fld>
            <a:endParaRPr lang="de-AT"/>
          </a:p>
        </p:txBody>
      </p:sp>
    </p:spTree>
    <p:extLst>
      <p:ext uri="{BB962C8B-B14F-4D97-AF65-F5344CB8AC3E}">
        <p14:creationId xmlns:p14="http://schemas.microsoft.com/office/powerpoint/2010/main" val="592933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F5AB3B21-460C-44C2-9145-896EA6EF1E1A}" type="slidenum">
              <a:rPr lang="de-AT" smtClean="0"/>
              <a:t>1</a:t>
            </a:fld>
            <a:endParaRPr lang="de-AT"/>
          </a:p>
        </p:txBody>
      </p:sp>
    </p:spTree>
    <p:extLst>
      <p:ext uri="{BB962C8B-B14F-4D97-AF65-F5344CB8AC3E}">
        <p14:creationId xmlns:p14="http://schemas.microsoft.com/office/powerpoint/2010/main" val="910270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482CE3CE-263C-4C40-B397-0F948FFCCA74}" type="slidenum">
              <a:rPr lang="de-AT" smtClean="0"/>
              <a:t>31</a:t>
            </a:fld>
            <a:endParaRPr lang="de-AT"/>
          </a:p>
        </p:txBody>
      </p:sp>
    </p:spTree>
    <p:extLst>
      <p:ext uri="{BB962C8B-B14F-4D97-AF65-F5344CB8AC3E}">
        <p14:creationId xmlns:p14="http://schemas.microsoft.com/office/powerpoint/2010/main" val="891151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482CE3CE-263C-4C40-B397-0F948FFCCA74}" type="slidenum">
              <a:rPr lang="de-AT" smtClean="0"/>
              <a:t>34</a:t>
            </a:fld>
            <a:endParaRPr lang="de-AT"/>
          </a:p>
        </p:txBody>
      </p:sp>
    </p:spTree>
    <p:extLst>
      <p:ext uri="{BB962C8B-B14F-4D97-AF65-F5344CB8AC3E}">
        <p14:creationId xmlns:p14="http://schemas.microsoft.com/office/powerpoint/2010/main" val="2046418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482CE3CE-263C-4C40-B397-0F948FFCCA74}" type="slidenum">
              <a:rPr lang="de-AT" smtClean="0"/>
              <a:t>35</a:t>
            </a:fld>
            <a:endParaRPr lang="de-AT"/>
          </a:p>
        </p:txBody>
      </p:sp>
    </p:spTree>
    <p:extLst>
      <p:ext uri="{BB962C8B-B14F-4D97-AF65-F5344CB8AC3E}">
        <p14:creationId xmlns:p14="http://schemas.microsoft.com/office/powerpoint/2010/main" val="3219926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482CE3CE-263C-4C40-B397-0F948FFCCA74}" type="slidenum">
              <a:rPr lang="de-AT" smtClean="0"/>
              <a:t>36</a:t>
            </a:fld>
            <a:endParaRPr lang="de-AT"/>
          </a:p>
        </p:txBody>
      </p:sp>
    </p:spTree>
    <p:extLst>
      <p:ext uri="{BB962C8B-B14F-4D97-AF65-F5344CB8AC3E}">
        <p14:creationId xmlns:p14="http://schemas.microsoft.com/office/powerpoint/2010/main" val="3472837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482CE3CE-263C-4C40-B397-0F948FFCCA74}" type="slidenum">
              <a:rPr lang="de-AT" smtClean="0"/>
              <a:t>2</a:t>
            </a:fld>
            <a:endParaRPr lang="de-AT"/>
          </a:p>
        </p:txBody>
      </p:sp>
    </p:spTree>
    <p:extLst>
      <p:ext uri="{BB962C8B-B14F-4D97-AF65-F5344CB8AC3E}">
        <p14:creationId xmlns:p14="http://schemas.microsoft.com/office/powerpoint/2010/main" val="588068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F5AB3B21-460C-44C2-9145-896EA6EF1E1A}" type="slidenum">
              <a:rPr lang="de-AT" smtClean="0"/>
              <a:t>12</a:t>
            </a:fld>
            <a:endParaRPr lang="de-AT"/>
          </a:p>
        </p:txBody>
      </p:sp>
    </p:spTree>
    <p:extLst>
      <p:ext uri="{BB962C8B-B14F-4D97-AF65-F5344CB8AC3E}">
        <p14:creationId xmlns:p14="http://schemas.microsoft.com/office/powerpoint/2010/main" val="2233629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28747">
              <a:spcBef>
                <a:spcPts val="608"/>
              </a:spcBef>
            </a:pPr>
            <a:endParaRPr lang="de-AT" dirty="0"/>
          </a:p>
        </p:txBody>
      </p:sp>
      <p:sp>
        <p:nvSpPr>
          <p:cNvPr id="4" name="Foliennummernplatzhalter 3"/>
          <p:cNvSpPr>
            <a:spLocks noGrp="1"/>
          </p:cNvSpPr>
          <p:nvPr>
            <p:ph type="sldNum" sz="quarter" idx="10"/>
          </p:nvPr>
        </p:nvSpPr>
        <p:spPr/>
        <p:txBody>
          <a:bodyPr/>
          <a:lstStyle/>
          <a:p>
            <a:fld id="{482CE3CE-263C-4C40-B397-0F948FFCCA74}" type="slidenum">
              <a:rPr lang="de-AT" smtClean="0"/>
              <a:t>13</a:t>
            </a:fld>
            <a:endParaRPr lang="de-AT"/>
          </a:p>
        </p:txBody>
      </p:sp>
    </p:spTree>
    <p:extLst>
      <p:ext uri="{BB962C8B-B14F-4D97-AF65-F5344CB8AC3E}">
        <p14:creationId xmlns:p14="http://schemas.microsoft.com/office/powerpoint/2010/main" val="704584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482CE3CE-263C-4C40-B397-0F948FFCCA74}" type="slidenum">
              <a:rPr lang="de-AT" smtClean="0"/>
              <a:t>14</a:t>
            </a:fld>
            <a:endParaRPr lang="de-AT"/>
          </a:p>
        </p:txBody>
      </p:sp>
    </p:spTree>
    <p:extLst>
      <p:ext uri="{BB962C8B-B14F-4D97-AF65-F5344CB8AC3E}">
        <p14:creationId xmlns:p14="http://schemas.microsoft.com/office/powerpoint/2010/main" val="2749340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482CE3CE-263C-4C40-B397-0F948FFCCA74}" type="slidenum">
              <a:rPr lang="de-AT" smtClean="0"/>
              <a:t>15</a:t>
            </a:fld>
            <a:endParaRPr lang="de-AT"/>
          </a:p>
        </p:txBody>
      </p:sp>
    </p:spTree>
    <p:extLst>
      <p:ext uri="{BB962C8B-B14F-4D97-AF65-F5344CB8AC3E}">
        <p14:creationId xmlns:p14="http://schemas.microsoft.com/office/powerpoint/2010/main" val="4011435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482CE3CE-263C-4C40-B397-0F948FFCCA74}" type="slidenum">
              <a:rPr lang="de-AT" smtClean="0"/>
              <a:t>19</a:t>
            </a:fld>
            <a:endParaRPr lang="de-AT"/>
          </a:p>
        </p:txBody>
      </p:sp>
    </p:spTree>
    <p:extLst>
      <p:ext uri="{BB962C8B-B14F-4D97-AF65-F5344CB8AC3E}">
        <p14:creationId xmlns:p14="http://schemas.microsoft.com/office/powerpoint/2010/main" val="722278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
            </a:r>
            <a:br>
              <a:rPr lang="de-AT" dirty="0" smtClean="0"/>
            </a:br>
            <a:endParaRPr lang="de-AT" dirty="0"/>
          </a:p>
        </p:txBody>
      </p:sp>
      <p:sp>
        <p:nvSpPr>
          <p:cNvPr id="4" name="Foliennummernplatzhalter 3"/>
          <p:cNvSpPr>
            <a:spLocks noGrp="1"/>
          </p:cNvSpPr>
          <p:nvPr>
            <p:ph type="sldNum" sz="quarter" idx="10"/>
          </p:nvPr>
        </p:nvSpPr>
        <p:spPr/>
        <p:txBody>
          <a:bodyPr/>
          <a:lstStyle/>
          <a:p>
            <a:fld id="{482CE3CE-263C-4C40-B397-0F948FFCCA74}" type="slidenum">
              <a:rPr lang="de-AT" smtClean="0"/>
              <a:t>29</a:t>
            </a:fld>
            <a:endParaRPr lang="de-AT"/>
          </a:p>
        </p:txBody>
      </p:sp>
    </p:spTree>
    <p:extLst>
      <p:ext uri="{BB962C8B-B14F-4D97-AF65-F5344CB8AC3E}">
        <p14:creationId xmlns:p14="http://schemas.microsoft.com/office/powerpoint/2010/main" val="601932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200" dirty="0" smtClean="0">
                <a:solidFill>
                  <a:schemeClr val="tx1"/>
                </a:solidFill>
              </a:rPr>
              <a:t>für ein umgebungsunterstütztes, gesundes und unabhängiges Leben</a:t>
            </a:r>
          </a:p>
          <a:p>
            <a:r>
              <a:rPr lang="de-AT" sz="1200" b="0" i="0" kern="1200" dirty="0" smtClean="0">
                <a:solidFill>
                  <a:schemeClr val="tx1"/>
                </a:solidFill>
                <a:effectLst/>
                <a:latin typeface="+mn-lt"/>
                <a:ea typeface="+mn-ea"/>
                <a:cs typeface="+mn-cs"/>
              </a:rPr>
              <a:t>ist ein Bereich, der sich mit dem Einsatz von Kommunikations- und Informationstechnologien befasst, die den Alltag von Menschen unterstützen sollen – beispielsweise jenen von Seniorinnen und Senioren oder Menschen mit körperlichen Beeinträchtigungen. Moderne Technologien können dazu beitragen, den Alltag sicherer und angenehmer zu gestalten, und so dabei helfen, möglichst lange ein selbstständiges, selbstbestimmtes sowie sozial integriertes Leben zu führen. </a:t>
            </a:r>
          </a:p>
          <a:p>
            <a:r>
              <a:rPr lang="de-AT" sz="1200" b="0" i="0" kern="1200" dirty="0" smtClean="0">
                <a:solidFill>
                  <a:schemeClr val="tx1"/>
                </a:solidFill>
                <a:effectLst/>
                <a:latin typeface="+mn-lt"/>
                <a:ea typeface="+mn-ea"/>
                <a:cs typeface="+mn-cs"/>
              </a:rPr>
              <a:t>Internet der Dinge</a:t>
            </a:r>
            <a:endParaRPr lang="de-AT" dirty="0"/>
          </a:p>
        </p:txBody>
      </p:sp>
      <p:sp>
        <p:nvSpPr>
          <p:cNvPr id="4" name="Foliennummernplatzhalter 3"/>
          <p:cNvSpPr>
            <a:spLocks noGrp="1"/>
          </p:cNvSpPr>
          <p:nvPr>
            <p:ph type="sldNum" sz="quarter" idx="10"/>
          </p:nvPr>
        </p:nvSpPr>
        <p:spPr/>
        <p:txBody>
          <a:bodyPr/>
          <a:lstStyle/>
          <a:p>
            <a:fld id="{482CE3CE-263C-4C40-B397-0F948FFCCA74}" type="slidenum">
              <a:rPr lang="de-AT" smtClean="0"/>
              <a:t>30</a:t>
            </a:fld>
            <a:endParaRPr lang="de-AT"/>
          </a:p>
        </p:txBody>
      </p:sp>
    </p:spTree>
    <p:extLst>
      <p:ext uri="{BB962C8B-B14F-4D97-AF65-F5344CB8AC3E}">
        <p14:creationId xmlns:p14="http://schemas.microsoft.com/office/powerpoint/2010/main" val="84757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AT"/>
          </a:p>
        </p:txBody>
      </p:sp>
      <p:sp>
        <p:nvSpPr>
          <p:cNvPr id="4" name="Datumsplatzhalter 3"/>
          <p:cNvSpPr>
            <a:spLocks noGrp="1"/>
          </p:cNvSpPr>
          <p:nvPr>
            <p:ph type="dt" sz="half" idx="10"/>
          </p:nvPr>
        </p:nvSpPr>
        <p:spPr/>
        <p:txBody>
          <a:bodyPr/>
          <a:lstStyle/>
          <a:p>
            <a:fld id="{E1989EFA-7C9E-41EC-8420-1E85B2F96A12}" type="datetimeFigureOut">
              <a:rPr lang="de-AT" smtClean="0"/>
              <a:t>26.03.2019</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AA637D9E-22EE-4BCA-AFC5-389E060BC53C}" type="slidenum">
              <a:rPr lang="de-AT" smtClean="0"/>
              <a:t>‹Nr.›</a:t>
            </a:fld>
            <a:endParaRPr lang="de-AT"/>
          </a:p>
        </p:txBody>
      </p:sp>
    </p:spTree>
    <p:extLst>
      <p:ext uri="{BB962C8B-B14F-4D97-AF65-F5344CB8AC3E}">
        <p14:creationId xmlns:p14="http://schemas.microsoft.com/office/powerpoint/2010/main" val="31759358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fld id="{E1989EFA-7C9E-41EC-8420-1E85B2F96A12}" type="datetimeFigureOut">
              <a:rPr lang="de-AT" smtClean="0"/>
              <a:t>26.03.2019</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AA637D9E-22EE-4BCA-AFC5-389E060BC53C}" type="slidenum">
              <a:rPr lang="de-AT" smtClean="0"/>
              <a:t>‹Nr.›</a:t>
            </a:fld>
            <a:endParaRPr lang="de-AT"/>
          </a:p>
        </p:txBody>
      </p:sp>
    </p:spTree>
    <p:extLst>
      <p:ext uri="{BB962C8B-B14F-4D97-AF65-F5344CB8AC3E}">
        <p14:creationId xmlns:p14="http://schemas.microsoft.com/office/powerpoint/2010/main" val="3460096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AT"/>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fld id="{E1989EFA-7C9E-41EC-8420-1E85B2F96A12}" type="datetimeFigureOut">
              <a:rPr lang="de-AT" smtClean="0"/>
              <a:t>26.03.2019</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AA637D9E-22EE-4BCA-AFC5-389E060BC53C}" type="slidenum">
              <a:rPr lang="de-AT" smtClean="0"/>
              <a:t>‹Nr.›</a:t>
            </a:fld>
            <a:endParaRPr lang="de-AT"/>
          </a:p>
        </p:txBody>
      </p:sp>
    </p:spTree>
    <p:extLst>
      <p:ext uri="{BB962C8B-B14F-4D97-AF65-F5344CB8AC3E}">
        <p14:creationId xmlns:p14="http://schemas.microsoft.com/office/powerpoint/2010/main" val="1679773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fld id="{E1989EFA-7C9E-41EC-8420-1E85B2F96A12}" type="datetimeFigureOut">
              <a:rPr lang="de-AT" smtClean="0"/>
              <a:t>26.03.2019</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AA637D9E-22EE-4BCA-AFC5-389E060BC53C}" type="slidenum">
              <a:rPr lang="de-AT" smtClean="0"/>
              <a:t>‹Nr.›</a:t>
            </a:fld>
            <a:endParaRPr lang="de-AT"/>
          </a:p>
        </p:txBody>
      </p:sp>
    </p:spTree>
    <p:extLst>
      <p:ext uri="{BB962C8B-B14F-4D97-AF65-F5344CB8AC3E}">
        <p14:creationId xmlns:p14="http://schemas.microsoft.com/office/powerpoint/2010/main" val="10006524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E1989EFA-7C9E-41EC-8420-1E85B2F96A12}" type="datetimeFigureOut">
              <a:rPr lang="de-AT" smtClean="0"/>
              <a:t>26.03.2019</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AA637D9E-22EE-4BCA-AFC5-389E060BC53C}" type="slidenum">
              <a:rPr lang="de-AT" smtClean="0"/>
              <a:t>‹Nr.›</a:t>
            </a:fld>
            <a:endParaRPr lang="de-AT"/>
          </a:p>
        </p:txBody>
      </p:sp>
    </p:spTree>
    <p:extLst>
      <p:ext uri="{BB962C8B-B14F-4D97-AF65-F5344CB8AC3E}">
        <p14:creationId xmlns:p14="http://schemas.microsoft.com/office/powerpoint/2010/main" val="4026851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Datumsplatzhalter 4"/>
          <p:cNvSpPr>
            <a:spLocks noGrp="1"/>
          </p:cNvSpPr>
          <p:nvPr>
            <p:ph type="dt" sz="half" idx="10"/>
          </p:nvPr>
        </p:nvSpPr>
        <p:spPr/>
        <p:txBody>
          <a:bodyPr/>
          <a:lstStyle/>
          <a:p>
            <a:fld id="{E1989EFA-7C9E-41EC-8420-1E85B2F96A12}" type="datetimeFigureOut">
              <a:rPr lang="de-AT" smtClean="0"/>
              <a:t>26.03.2019</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AA637D9E-22EE-4BCA-AFC5-389E060BC53C}" type="slidenum">
              <a:rPr lang="de-AT" smtClean="0"/>
              <a:t>‹Nr.›</a:t>
            </a:fld>
            <a:endParaRPr lang="de-AT"/>
          </a:p>
        </p:txBody>
      </p:sp>
    </p:spTree>
    <p:extLst>
      <p:ext uri="{BB962C8B-B14F-4D97-AF65-F5344CB8AC3E}">
        <p14:creationId xmlns:p14="http://schemas.microsoft.com/office/powerpoint/2010/main" val="2211069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7" name="Datumsplatzhalter 6"/>
          <p:cNvSpPr>
            <a:spLocks noGrp="1"/>
          </p:cNvSpPr>
          <p:nvPr>
            <p:ph type="dt" sz="half" idx="10"/>
          </p:nvPr>
        </p:nvSpPr>
        <p:spPr/>
        <p:txBody>
          <a:bodyPr/>
          <a:lstStyle/>
          <a:p>
            <a:fld id="{E1989EFA-7C9E-41EC-8420-1E85B2F96A12}" type="datetimeFigureOut">
              <a:rPr lang="de-AT" smtClean="0"/>
              <a:t>26.03.2019</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a:xfrm>
            <a:off x="6553200" y="6356350"/>
            <a:ext cx="2133600" cy="365125"/>
          </a:xfrm>
          <a:prstGeom prst="rect">
            <a:avLst/>
          </a:prstGeom>
        </p:spPr>
        <p:txBody>
          <a:bodyPr/>
          <a:lstStyle/>
          <a:p>
            <a:fld id="{AA637D9E-22EE-4BCA-AFC5-389E060BC53C}" type="slidenum">
              <a:rPr lang="de-AT" smtClean="0"/>
              <a:t>‹Nr.›</a:t>
            </a:fld>
            <a:endParaRPr lang="de-AT"/>
          </a:p>
        </p:txBody>
      </p:sp>
    </p:spTree>
    <p:extLst>
      <p:ext uri="{BB962C8B-B14F-4D97-AF65-F5344CB8AC3E}">
        <p14:creationId xmlns:p14="http://schemas.microsoft.com/office/powerpoint/2010/main" val="3190035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Datumsplatzhalter 2"/>
          <p:cNvSpPr>
            <a:spLocks noGrp="1"/>
          </p:cNvSpPr>
          <p:nvPr>
            <p:ph type="dt" sz="half" idx="10"/>
          </p:nvPr>
        </p:nvSpPr>
        <p:spPr/>
        <p:txBody>
          <a:bodyPr/>
          <a:lstStyle/>
          <a:p>
            <a:fld id="{E1989EFA-7C9E-41EC-8420-1E85B2F96A12}" type="datetimeFigureOut">
              <a:rPr lang="de-AT" smtClean="0"/>
              <a:t>26.03.2019</a:t>
            </a:fld>
            <a:endParaRPr lang="de-AT"/>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a:xfrm>
            <a:off x="6553200" y="6356350"/>
            <a:ext cx="2133600" cy="365125"/>
          </a:xfrm>
          <a:prstGeom prst="rect">
            <a:avLst/>
          </a:prstGeom>
        </p:spPr>
        <p:txBody>
          <a:bodyPr/>
          <a:lstStyle/>
          <a:p>
            <a:fld id="{AA637D9E-22EE-4BCA-AFC5-389E060BC53C}" type="slidenum">
              <a:rPr lang="de-AT" smtClean="0"/>
              <a:t>‹Nr.›</a:t>
            </a:fld>
            <a:endParaRPr lang="de-AT"/>
          </a:p>
        </p:txBody>
      </p:sp>
    </p:spTree>
    <p:extLst>
      <p:ext uri="{BB962C8B-B14F-4D97-AF65-F5344CB8AC3E}">
        <p14:creationId xmlns:p14="http://schemas.microsoft.com/office/powerpoint/2010/main" val="3445924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endParaRPr lang="de-AT"/>
          </a:p>
        </p:txBody>
      </p:sp>
      <p:sp>
        <p:nvSpPr>
          <p:cNvPr id="4" name="Foliennummernplatzhalter 3"/>
          <p:cNvSpPr>
            <a:spLocks noGrp="1"/>
          </p:cNvSpPr>
          <p:nvPr>
            <p:ph type="sldNum" sz="quarter" idx="12"/>
          </p:nvPr>
        </p:nvSpPr>
        <p:spPr>
          <a:xfrm>
            <a:off x="6553200" y="6356350"/>
            <a:ext cx="2133600" cy="365125"/>
          </a:xfrm>
          <a:prstGeom prst="rect">
            <a:avLst/>
          </a:prstGeom>
        </p:spPr>
        <p:txBody>
          <a:bodyPr/>
          <a:lstStyle/>
          <a:p>
            <a:fld id="{AA637D9E-22EE-4BCA-AFC5-389E060BC53C}" type="slidenum">
              <a:rPr lang="de-AT" smtClean="0"/>
              <a:t>‹Nr.›</a:t>
            </a:fld>
            <a:endParaRPr lang="de-AT"/>
          </a:p>
        </p:txBody>
      </p:sp>
    </p:spTree>
    <p:extLst>
      <p:ext uri="{BB962C8B-B14F-4D97-AF65-F5344CB8AC3E}">
        <p14:creationId xmlns:p14="http://schemas.microsoft.com/office/powerpoint/2010/main" val="2432281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E1989EFA-7C9E-41EC-8420-1E85B2F96A12}" type="datetimeFigureOut">
              <a:rPr lang="de-AT" smtClean="0"/>
              <a:t>26.03.2019</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AA637D9E-22EE-4BCA-AFC5-389E060BC53C}" type="slidenum">
              <a:rPr lang="de-AT" smtClean="0"/>
              <a:t>‹Nr.›</a:t>
            </a:fld>
            <a:endParaRPr lang="de-AT"/>
          </a:p>
        </p:txBody>
      </p:sp>
    </p:spTree>
    <p:extLst>
      <p:ext uri="{BB962C8B-B14F-4D97-AF65-F5344CB8AC3E}">
        <p14:creationId xmlns:p14="http://schemas.microsoft.com/office/powerpoint/2010/main" val="275643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E1989EFA-7C9E-41EC-8420-1E85B2F96A12}" type="datetimeFigureOut">
              <a:rPr lang="de-AT" smtClean="0"/>
              <a:t>26.03.2019</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AA637D9E-22EE-4BCA-AFC5-389E060BC53C}" type="slidenum">
              <a:rPr lang="de-AT" smtClean="0"/>
              <a:t>‹Nr.›</a:t>
            </a:fld>
            <a:endParaRPr lang="de-AT"/>
          </a:p>
        </p:txBody>
      </p:sp>
    </p:spTree>
    <p:extLst>
      <p:ext uri="{BB962C8B-B14F-4D97-AF65-F5344CB8AC3E}">
        <p14:creationId xmlns:p14="http://schemas.microsoft.com/office/powerpoint/2010/main" val="481862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AT"/>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89EFA-7C9E-41EC-8420-1E85B2F96A12}" type="datetimeFigureOut">
              <a:rPr lang="de-AT" smtClean="0"/>
              <a:t>26.03.2019</a:t>
            </a:fld>
            <a:endParaRPr lang="de-AT"/>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pic>
        <p:nvPicPr>
          <p:cNvPr id="8" name="Grafik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668344" y="6356350"/>
            <a:ext cx="1320105" cy="473972"/>
          </a:xfrm>
          <a:prstGeom prst="rect">
            <a:avLst/>
          </a:prstGeom>
        </p:spPr>
      </p:pic>
    </p:spTree>
    <p:extLst>
      <p:ext uri="{BB962C8B-B14F-4D97-AF65-F5344CB8AC3E}">
        <p14:creationId xmlns:p14="http://schemas.microsoft.com/office/powerpoint/2010/main" val="1581805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mailto:___________@gmail.com"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jpe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jpe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jpeg"/><Relationship Id="rId1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wmf"/></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image" Target="../media/image63.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4"/>
            <a:ext cx="9144000" cy="5229225"/>
          </a:xfrm>
          <a:prstGeom prst="rect">
            <a:avLst/>
          </a:prstGeom>
        </p:spPr>
      </p:pic>
      <p:sp>
        <p:nvSpPr>
          <p:cNvPr id="2" name="Rechteck 1"/>
          <p:cNvSpPr/>
          <p:nvPr/>
        </p:nvSpPr>
        <p:spPr>
          <a:xfrm>
            <a:off x="6372200" y="4293096"/>
            <a:ext cx="2448272" cy="1048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AT" sz="2600" dirty="0" smtClean="0">
                <a:solidFill>
                  <a:srgbClr val="EE7C07"/>
                </a:solidFill>
                <a:latin typeface="Franklin Gothic Demi" panose="020B0703020102020204" pitchFamily="34" charset="0"/>
                <a:cs typeface="Consolas" panose="020B0609020204030204" pitchFamily="49" charset="0"/>
              </a:rPr>
              <a:t>Einrichtung</a:t>
            </a:r>
            <a:r>
              <a:rPr lang="de-AT" sz="2600" dirty="0" smtClean="0">
                <a:solidFill>
                  <a:srgbClr val="922E60"/>
                </a:solidFill>
                <a:latin typeface="Franklin Gothic Demi" panose="020B0703020102020204" pitchFamily="34" charset="0"/>
                <a:cs typeface="Consolas" panose="020B0609020204030204" pitchFamily="49" charset="0"/>
              </a:rPr>
              <a:t/>
            </a:r>
            <a:br>
              <a:rPr lang="de-AT" sz="2600" dirty="0" smtClean="0">
                <a:solidFill>
                  <a:srgbClr val="922E60"/>
                </a:solidFill>
                <a:latin typeface="Franklin Gothic Demi" panose="020B0703020102020204" pitchFamily="34" charset="0"/>
                <a:cs typeface="Consolas" panose="020B0609020204030204" pitchFamily="49" charset="0"/>
              </a:rPr>
            </a:br>
            <a:endParaRPr lang="de-AT" sz="2600" dirty="0">
              <a:solidFill>
                <a:srgbClr val="922E60"/>
              </a:solidFill>
              <a:latin typeface="Franklin Gothic Demi" panose="020B0703020102020204" pitchFamily="34" charset="0"/>
              <a:cs typeface="Consolas" panose="020B0609020204030204" pitchFamily="49" charset="0"/>
            </a:endParaRPr>
          </a:p>
        </p:txBody>
      </p:sp>
      <p:sp>
        <p:nvSpPr>
          <p:cNvPr id="3" name="Rechteck 2"/>
          <p:cNvSpPr/>
          <p:nvPr/>
        </p:nvSpPr>
        <p:spPr>
          <a:xfrm>
            <a:off x="251691" y="5456837"/>
            <a:ext cx="8822229" cy="492443"/>
          </a:xfrm>
          <a:prstGeom prst="rect">
            <a:avLst/>
          </a:prstGeom>
        </p:spPr>
        <p:txBody>
          <a:bodyPr wrap="square">
            <a:spAutoFit/>
          </a:bodyPr>
          <a:lstStyle/>
          <a:p>
            <a:r>
              <a:rPr lang="de-AT" sz="2600" dirty="0">
                <a:solidFill>
                  <a:srgbClr val="EE7C07"/>
                </a:solidFill>
                <a:latin typeface="Franklin Gothic Demi" panose="020B0703020102020204" pitchFamily="34" charset="0"/>
                <a:cs typeface="Consolas" panose="020B0609020204030204" pitchFamily="49" charset="0"/>
              </a:rPr>
              <a:t>Smartphone Modul 1</a:t>
            </a:r>
            <a:endParaRPr lang="de-DE" sz="2600" dirty="0">
              <a:solidFill>
                <a:srgbClr val="EE7C07"/>
              </a:solidFill>
              <a:latin typeface="Franklin Gothic Demi" panose="020B0703020102020204" pitchFamily="34" charset="0"/>
              <a:cs typeface="Consolas" panose="020B0609020204030204" pitchFamily="49" charset="0"/>
            </a:endParaRPr>
          </a:p>
        </p:txBody>
      </p:sp>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6164609"/>
            <a:ext cx="868237" cy="568729"/>
          </a:xfrm>
          <a:prstGeom prst="rect">
            <a:avLst/>
          </a:prstGeom>
        </p:spPr>
      </p:pic>
      <p:sp>
        <p:nvSpPr>
          <p:cNvPr id="7" name="Rechteck 6"/>
          <p:cNvSpPr/>
          <p:nvPr/>
        </p:nvSpPr>
        <p:spPr>
          <a:xfrm>
            <a:off x="5940152" y="188640"/>
            <a:ext cx="2808312"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2633" y="6138840"/>
            <a:ext cx="971600" cy="719160"/>
          </a:xfrm>
          <a:prstGeom prst="rect">
            <a:avLst/>
          </a:prstGeom>
        </p:spPr>
      </p:pic>
      <p:pic>
        <p:nvPicPr>
          <p:cNvPr id="10" name="Grafik 9"/>
          <p:cNvPicPr>
            <a:picLocks noChangeAspect="1"/>
          </p:cNvPicPr>
          <p:nvPr/>
        </p:nvPicPr>
        <p:blipFill rotWithShape="1">
          <a:blip r:embed="rId6" cstate="print">
            <a:extLst>
              <a:ext uri="{28A0092B-C50C-407E-A947-70E740481C1C}">
                <a14:useLocalDpi xmlns:a14="http://schemas.microsoft.com/office/drawing/2010/main" val="0"/>
              </a:ext>
            </a:extLst>
          </a:blip>
          <a:srcRect t="15896" b="12575"/>
          <a:stretch/>
        </p:blipFill>
        <p:spPr>
          <a:xfrm>
            <a:off x="6876256" y="6276263"/>
            <a:ext cx="2091395" cy="537113"/>
          </a:xfrm>
          <a:prstGeom prst="rect">
            <a:avLst/>
          </a:prstGeom>
        </p:spPr>
      </p:pic>
    </p:spTree>
    <p:extLst>
      <p:ext uri="{BB962C8B-B14F-4D97-AF65-F5344CB8AC3E}">
        <p14:creationId xmlns:p14="http://schemas.microsoft.com/office/powerpoint/2010/main" val="31634994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solidFill>
                  <a:srgbClr val="EE7C07"/>
                </a:solidFill>
              </a:rPr>
              <a:t>Ein neues Album erstellen</a:t>
            </a:r>
            <a:endParaRPr lang="de-AT" dirty="0">
              <a:solidFill>
                <a:srgbClr val="EE7C07"/>
              </a:solidFill>
            </a:endParaRPr>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0206" y="1715864"/>
            <a:ext cx="2545854" cy="4525963"/>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2206" y="1715864"/>
            <a:ext cx="2545855" cy="4525963"/>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5233" y="1715864"/>
            <a:ext cx="2545854" cy="4525963"/>
          </a:xfrm>
          <a:prstGeom prst="rect">
            <a:avLst/>
          </a:prstGeom>
        </p:spPr>
      </p:pic>
      <p:sp>
        <p:nvSpPr>
          <p:cNvPr id="7" name="Ellipse 6"/>
          <p:cNvSpPr/>
          <p:nvPr/>
        </p:nvSpPr>
        <p:spPr>
          <a:xfrm>
            <a:off x="2483768" y="1715864"/>
            <a:ext cx="198276" cy="365286"/>
          </a:xfrm>
          <a:prstGeom prst="ellipse">
            <a:avLst/>
          </a:prstGeom>
          <a:solidFill>
            <a:srgbClr val="FF0000">
              <a:alpha val="30000"/>
            </a:srgbClr>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Ellipse 7"/>
          <p:cNvSpPr/>
          <p:nvPr/>
        </p:nvSpPr>
        <p:spPr>
          <a:xfrm>
            <a:off x="4613523" y="2420888"/>
            <a:ext cx="966589" cy="360040"/>
          </a:xfrm>
          <a:prstGeom prst="ellipse">
            <a:avLst/>
          </a:prstGeom>
          <a:solidFill>
            <a:srgbClr val="FF0000">
              <a:alpha val="30000"/>
            </a:srgbClr>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Ellipse 8"/>
          <p:cNvSpPr/>
          <p:nvPr/>
        </p:nvSpPr>
        <p:spPr>
          <a:xfrm>
            <a:off x="8100392" y="3356992"/>
            <a:ext cx="720080" cy="288032"/>
          </a:xfrm>
          <a:prstGeom prst="ellipse">
            <a:avLst/>
          </a:prstGeom>
          <a:solidFill>
            <a:srgbClr val="FF0000">
              <a:alpha val="30000"/>
            </a:srgbClr>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Pfeil nach rechts 9"/>
          <p:cNvSpPr/>
          <p:nvPr/>
        </p:nvSpPr>
        <p:spPr>
          <a:xfrm>
            <a:off x="2887086" y="3385461"/>
            <a:ext cx="475120" cy="331571"/>
          </a:xfrm>
          <a:prstGeom prst="rightArrow">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Pfeil nach rechts 10"/>
          <p:cNvSpPr/>
          <p:nvPr/>
        </p:nvSpPr>
        <p:spPr>
          <a:xfrm>
            <a:off x="5969087" y="3385461"/>
            <a:ext cx="475120" cy="331571"/>
          </a:xfrm>
          <a:prstGeom prst="rightArrow">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266956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Effect transition="in" filter="fade">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260648"/>
            <a:ext cx="8229600" cy="1143000"/>
          </a:xfrm>
        </p:spPr>
        <p:txBody>
          <a:bodyPr>
            <a:normAutofit fontScale="90000"/>
          </a:bodyPr>
          <a:lstStyle/>
          <a:p>
            <a:r>
              <a:rPr lang="de-AT" dirty="0" smtClean="0">
                <a:solidFill>
                  <a:srgbClr val="EE7C07"/>
                </a:solidFill>
              </a:rPr>
              <a:t>Bilder in ein anderes Album schieben</a:t>
            </a:r>
            <a:endParaRPr lang="de-AT" dirty="0">
              <a:solidFill>
                <a:srgbClr val="EE7C07"/>
              </a:solidFill>
            </a:endParaRPr>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1700807"/>
            <a:ext cx="2545854" cy="4525963"/>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1700807"/>
            <a:ext cx="2545855" cy="4525963"/>
          </a:xfrm>
          <a:prstGeom prst="rect">
            <a:avLst/>
          </a:prstGeom>
        </p:spPr>
      </p:pic>
      <p:pic>
        <p:nvPicPr>
          <p:cNvPr id="8" name="Picture 3" descr="E:\04_Smartphone Führerschein\Handyschule 1.A Grundlegendes zu Android-Smartphones\Tippe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2204864"/>
            <a:ext cx="2267561" cy="2433163"/>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7108" y="1700807"/>
            <a:ext cx="2576885" cy="4581129"/>
          </a:xfrm>
          <a:prstGeom prst="rect">
            <a:avLst/>
          </a:prstGeom>
        </p:spPr>
      </p:pic>
      <p:sp>
        <p:nvSpPr>
          <p:cNvPr id="10" name="Pfeil nach rechts 9"/>
          <p:cNvSpPr/>
          <p:nvPr/>
        </p:nvSpPr>
        <p:spPr>
          <a:xfrm>
            <a:off x="2736852" y="3659800"/>
            <a:ext cx="475120" cy="331571"/>
          </a:xfrm>
          <a:prstGeom prst="rightArrow">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Pfeil nach rechts 10"/>
          <p:cNvSpPr/>
          <p:nvPr/>
        </p:nvSpPr>
        <p:spPr>
          <a:xfrm>
            <a:off x="5919129" y="3665133"/>
            <a:ext cx="475120" cy="331571"/>
          </a:xfrm>
          <a:prstGeom prst="rightArrow">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Textfeld 11"/>
          <p:cNvSpPr txBox="1"/>
          <p:nvPr/>
        </p:nvSpPr>
        <p:spPr>
          <a:xfrm>
            <a:off x="1002044" y="3659800"/>
            <a:ext cx="1008112" cy="646331"/>
          </a:xfrm>
          <a:prstGeom prst="rect">
            <a:avLst/>
          </a:prstGeom>
          <a:noFill/>
        </p:spPr>
        <p:txBody>
          <a:bodyPr wrap="square" rtlCol="0">
            <a:spAutoFit/>
          </a:bodyPr>
          <a:lstStyle/>
          <a:p>
            <a:pPr algn="ctr"/>
            <a:r>
              <a:rPr lang="de-AT" dirty="0"/>
              <a:t>g</a:t>
            </a:r>
            <a:r>
              <a:rPr lang="de-AT" dirty="0" smtClean="0"/>
              <a:t>edrückt halten</a:t>
            </a:r>
            <a:endParaRPr lang="de-AT" dirty="0"/>
          </a:p>
        </p:txBody>
      </p:sp>
      <p:sp>
        <p:nvSpPr>
          <p:cNvPr id="13" name="Ellipse 12"/>
          <p:cNvSpPr/>
          <p:nvPr/>
        </p:nvSpPr>
        <p:spPr>
          <a:xfrm>
            <a:off x="5508104" y="1700807"/>
            <a:ext cx="198276" cy="365286"/>
          </a:xfrm>
          <a:prstGeom prst="ellipse">
            <a:avLst/>
          </a:prstGeom>
          <a:solidFill>
            <a:srgbClr val="FF0000">
              <a:alpha val="30000"/>
            </a:srgbClr>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Ellipse 13"/>
          <p:cNvSpPr/>
          <p:nvPr/>
        </p:nvSpPr>
        <p:spPr>
          <a:xfrm>
            <a:off x="7617996" y="2103361"/>
            <a:ext cx="1274483" cy="365286"/>
          </a:xfrm>
          <a:prstGeom prst="ellipse">
            <a:avLst/>
          </a:prstGeom>
          <a:solidFill>
            <a:srgbClr val="FF0000">
              <a:alpha val="30000"/>
            </a:srgbClr>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Rechteck 15"/>
          <p:cNvSpPr/>
          <p:nvPr/>
        </p:nvSpPr>
        <p:spPr>
          <a:xfrm>
            <a:off x="2703317" y="5085184"/>
            <a:ext cx="4870970" cy="1031051"/>
          </a:xfrm>
          <a:prstGeom prst="rect">
            <a:avLst/>
          </a:prstGeom>
          <a:solidFill>
            <a:schemeClr val="bg1"/>
          </a:solidFill>
        </p:spPr>
        <p:txBody>
          <a:bodyPr wrap="square">
            <a:spAutoFit/>
          </a:bodyPr>
          <a:lstStyle/>
          <a:p>
            <a:pPr marL="666900">
              <a:spcBef>
                <a:spcPts val="600"/>
              </a:spcBef>
              <a:buClr>
                <a:srgbClr val="EE7C07"/>
              </a:buClr>
              <a:buFont typeface="Wingdings" panose="05000000000000000000" pitchFamily="2" charset="2"/>
              <a:buChar char="§"/>
            </a:pPr>
            <a:r>
              <a:rPr lang="de-AT" dirty="0"/>
              <a:t> </a:t>
            </a:r>
            <a:r>
              <a:rPr lang="de-AT" dirty="0" smtClean="0"/>
              <a:t>durch Antippen können weitere Bilder ausgewählt werden</a:t>
            </a:r>
          </a:p>
          <a:p>
            <a:pPr marL="666900">
              <a:spcBef>
                <a:spcPts val="600"/>
              </a:spcBef>
              <a:buClr>
                <a:srgbClr val="EE7C07"/>
              </a:buClr>
              <a:buFont typeface="Wingdings" panose="05000000000000000000" pitchFamily="2" charset="2"/>
              <a:buChar char="§"/>
            </a:pPr>
            <a:r>
              <a:rPr lang="de-AT" dirty="0" smtClean="0"/>
              <a:t> Jedes Bild mit Haken wird verschoben</a:t>
            </a:r>
            <a:endParaRPr lang="de-AT" dirty="0"/>
          </a:p>
        </p:txBody>
      </p:sp>
      <p:cxnSp>
        <p:nvCxnSpPr>
          <p:cNvPr id="17" name="Gerade Verbindung 22"/>
          <p:cNvCxnSpPr/>
          <p:nvPr/>
        </p:nvCxnSpPr>
        <p:spPr>
          <a:xfrm>
            <a:off x="4283968" y="2286004"/>
            <a:ext cx="430295" cy="2871188"/>
          </a:xfrm>
          <a:prstGeom prst="line">
            <a:avLst/>
          </a:prstGeom>
          <a:ln w="25400">
            <a:solidFill>
              <a:srgbClr val="EE7C07"/>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21" name="Gerade Verbindung 22"/>
          <p:cNvCxnSpPr/>
          <p:nvPr/>
        </p:nvCxnSpPr>
        <p:spPr>
          <a:xfrm flipH="1">
            <a:off x="4714263" y="2286004"/>
            <a:ext cx="402827" cy="2871188"/>
          </a:xfrm>
          <a:prstGeom prst="line">
            <a:avLst/>
          </a:prstGeom>
          <a:ln w="25400">
            <a:solidFill>
              <a:srgbClr val="EE7C07"/>
            </a:solidFill>
            <a:head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990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par>
                                <p:cTn id="36" presetID="53" presetClass="entr" presetSubtype="16"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par>
                                <p:cTn id="41" presetID="53" presetClass="entr" presetSubtype="16"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p:cTn id="64" dur="500" fill="hold"/>
                                        <p:tgtEl>
                                          <p:spTgt spid="5"/>
                                        </p:tgtEl>
                                        <p:attrNameLst>
                                          <p:attrName>ppt_w</p:attrName>
                                        </p:attrNameLst>
                                      </p:cBhvr>
                                      <p:tavLst>
                                        <p:tav tm="0">
                                          <p:val>
                                            <p:fltVal val="0"/>
                                          </p:val>
                                        </p:tav>
                                        <p:tav tm="100000">
                                          <p:val>
                                            <p:strVal val="#ppt_w"/>
                                          </p:val>
                                        </p:tav>
                                      </p:tavLst>
                                    </p:anim>
                                    <p:anim calcmode="lin" valueType="num">
                                      <p:cBhvr>
                                        <p:cTn id="65" dur="500" fill="hold"/>
                                        <p:tgtEl>
                                          <p:spTgt spid="5"/>
                                        </p:tgtEl>
                                        <p:attrNameLst>
                                          <p:attrName>ppt_h</p:attrName>
                                        </p:attrNameLst>
                                      </p:cBhvr>
                                      <p:tavLst>
                                        <p:tav tm="0">
                                          <p:val>
                                            <p:fltVal val="0"/>
                                          </p:val>
                                        </p:tav>
                                        <p:tav tm="100000">
                                          <p:val>
                                            <p:strVal val="#ppt_h"/>
                                          </p:val>
                                        </p:tav>
                                      </p:tavLst>
                                    </p:anim>
                                    <p:animEffect transition="in" filter="fade">
                                      <p:cBhvr>
                                        <p:cTn id="66" dur="500"/>
                                        <p:tgtEl>
                                          <p:spTgt spid="5"/>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500" fill="hold"/>
                                        <p:tgtEl>
                                          <p:spTgt spid="14"/>
                                        </p:tgtEl>
                                        <p:attrNameLst>
                                          <p:attrName>ppt_w</p:attrName>
                                        </p:attrNameLst>
                                      </p:cBhvr>
                                      <p:tavLst>
                                        <p:tav tm="0">
                                          <p:val>
                                            <p:fltVal val="0"/>
                                          </p:val>
                                        </p:tav>
                                        <p:tav tm="100000">
                                          <p:val>
                                            <p:strVal val="#ppt_w"/>
                                          </p:val>
                                        </p:tav>
                                      </p:tavLst>
                                    </p:anim>
                                    <p:anim calcmode="lin" valueType="num">
                                      <p:cBhvr>
                                        <p:cTn id="72" dur="500" fill="hold"/>
                                        <p:tgtEl>
                                          <p:spTgt spid="14"/>
                                        </p:tgtEl>
                                        <p:attrNameLst>
                                          <p:attrName>ppt_h</p:attrName>
                                        </p:attrNameLst>
                                      </p:cBhvr>
                                      <p:tavLst>
                                        <p:tav tm="0">
                                          <p:val>
                                            <p:fltVal val="0"/>
                                          </p:val>
                                        </p:tav>
                                        <p:tav tm="100000">
                                          <p:val>
                                            <p:strVal val="#ppt_h"/>
                                          </p:val>
                                        </p:tav>
                                      </p:tavLst>
                                    </p:anim>
                                    <p:animEffect transition="in" filter="fade">
                                      <p:cBhvr>
                                        <p:cTn id="7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animBg="1"/>
      <p:bldP spid="14"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600200"/>
            <a:ext cx="8229600" cy="3825663"/>
          </a:xfrm>
        </p:spPr>
        <p:txBody>
          <a:bodyPr>
            <a:spAutoFit/>
          </a:bodyPr>
          <a:lstStyle/>
          <a:p>
            <a:pPr marL="0" indent="0">
              <a:buNone/>
            </a:pPr>
            <a:r>
              <a:rPr lang="de-AT" sz="2800" b="1" dirty="0">
                <a:solidFill>
                  <a:srgbClr val="EE7C07"/>
                </a:solidFill>
              </a:rPr>
              <a:t>Öffnen Sie die App </a:t>
            </a:r>
            <a:r>
              <a:rPr lang="de-AT" sz="2800" b="1" dirty="0" smtClean="0">
                <a:solidFill>
                  <a:srgbClr val="EE7C07"/>
                </a:solidFill>
              </a:rPr>
              <a:t>für das Fotoalbum:</a:t>
            </a:r>
          </a:p>
          <a:p>
            <a:pPr marL="0" indent="0">
              <a:buNone/>
            </a:pPr>
            <a:endParaRPr lang="de-AT" sz="2800" b="1" dirty="0"/>
          </a:p>
          <a:p>
            <a:pPr>
              <a:spcBef>
                <a:spcPts val="600"/>
              </a:spcBef>
              <a:spcAft>
                <a:spcPts val="600"/>
              </a:spcAft>
              <a:buClr>
                <a:srgbClr val="EE7C07"/>
              </a:buClr>
              <a:buFont typeface="Wingdings" panose="05000000000000000000" pitchFamily="2" charset="2"/>
              <a:buChar char="§"/>
            </a:pPr>
            <a:r>
              <a:rPr lang="de-AT" sz="2100" dirty="0" smtClean="0"/>
              <a:t>Wählen Sie ein Foto aus und öffnen Sie die Anzeige.</a:t>
            </a:r>
          </a:p>
          <a:p>
            <a:pPr>
              <a:spcBef>
                <a:spcPts val="600"/>
              </a:spcBef>
              <a:spcAft>
                <a:spcPts val="600"/>
              </a:spcAft>
              <a:buClr>
                <a:srgbClr val="EE7C07"/>
              </a:buClr>
              <a:buFont typeface="Wingdings" panose="05000000000000000000" pitchFamily="2" charset="2"/>
              <a:buChar char="§"/>
            </a:pPr>
            <a:r>
              <a:rPr lang="de-AT" sz="2100" dirty="0" smtClean="0"/>
              <a:t>Zoomen Sie in das Bild.</a:t>
            </a:r>
          </a:p>
          <a:p>
            <a:pPr>
              <a:spcBef>
                <a:spcPts val="600"/>
              </a:spcBef>
              <a:spcAft>
                <a:spcPts val="600"/>
              </a:spcAft>
              <a:buClr>
                <a:srgbClr val="EE7C07"/>
              </a:buClr>
              <a:buFont typeface="Wingdings" panose="05000000000000000000" pitchFamily="2" charset="2"/>
              <a:buChar char="§"/>
            </a:pPr>
            <a:r>
              <a:rPr lang="de-AT" sz="2100" dirty="0" smtClean="0"/>
              <a:t>Wischen Sie von einem Bild zum nächsten.</a:t>
            </a:r>
          </a:p>
          <a:p>
            <a:pPr>
              <a:spcBef>
                <a:spcPts val="600"/>
              </a:spcBef>
              <a:spcAft>
                <a:spcPts val="600"/>
              </a:spcAft>
              <a:buClr>
                <a:srgbClr val="EE7C07"/>
              </a:buClr>
              <a:buFont typeface="Wingdings" panose="05000000000000000000" pitchFamily="2" charset="2"/>
              <a:buChar char="§"/>
            </a:pPr>
            <a:r>
              <a:rPr lang="de-AT" sz="2100" dirty="0" smtClean="0"/>
              <a:t>Erstellen Sie ein neues Album</a:t>
            </a:r>
          </a:p>
          <a:p>
            <a:pPr>
              <a:spcBef>
                <a:spcPts val="600"/>
              </a:spcBef>
              <a:spcAft>
                <a:spcPts val="600"/>
              </a:spcAft>
              <a:buClr>
                <a:srgbClr val="EE7C07"/>
              </a:buClr>
              <a:buFont typeface="Wingdings" panose="05000000000000000000" pitchFamily="2" charset="2"/>
              <a:buChar char="§"/>
            </a:pPr>
            <a:r>
              <a:rPr lang="de-AT" sz="2100" dirty="0" smtClean="0"/>
              <a:t>Ordnen Sie Bilder dem neuen Album zu</a:t>
            </a:r>
          </a:p>
          <a:p>
            <a:pPr marL="0" indent="0">
              <a:spcBef>
                <a:spcPts val="600"/>
              </a:spcBef>
              <a:spcAft>
                <a:spcPts val="600"/>
              </a:spcAft>
              <a:buNone/>
            </a:pPr>
            <a:r>
              <a:rPr lang="de-AT" sz="2100" dirty="0" smtClean="0"/>
              <a:t>	</a:t>
            </a:r>
            <a:endParaRPr lang="de-AT" sz="2000" dirty="0"/>
          </a:p>
        </p:txBody>
      </p:sp>
      <p:sp>
        <p:nvSpPr>
          <p:cNvPr id="6" name="Titel 1"/>
          <p:cNvSpPr>
            <a:spLocks noGrp="1"/>
          </p:cNvSpPr>
          <p:nvPr>
            <p:ph type="title"/>
          </p:nvPr>
        </p:nvSpPr>
        <p:spPr>
          <a:xfrm>
            <a:off x="457200" y="274638"/>
            <a:ext cx="8229600" cy="1143000"/>
          </a:xfrm>
        </p:spPr>
        <p:txBody>
          <a:bodyPr/>
          <a:lstStyle/>
          <a:p>
            <a:r>
              <a:rPr lang="de-AT" dirty="0" smtClean="0">
                <a:solidFill>
                  <a:srgbClr val="EE7C07"/>
                </a:solidFill>
              </a:rPr>
              <a:t>Wir üben gemeinsam…</a:t>
            </a:r>
            <a:endParaRPr lang="de-AT" dirty="0">
              <a:solidFill>
                <a:srgbClr val="EE7C07"/>
              </a:solidFill>
            </a:endParaRPr>
          </a:p>
        </p:txBody>
      </p:sp>
    </p:spTree>
    <p:extLst>
      <p:ext uri="{BB962C8B-B14F-4D97-AF65-F5344CB8AC3E}">
        <p14:creationId xmlns:p14="http://schemas.microsoft.com/office/powerpoint/2010/main" val="100235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17232" cy="5517232"/>
          </a:xfrm>
          <a:prstGeom prst="rect">
            <a:avLst/>
          </a:prstGeom>
        </p:spPr>
      </p:pic>
      <p:sp>
        <p:nvSpPr>
          <p:cNvPr id="4" name="Ellipse 3"/>
          <p:cNvSpPr/>
          <p:nvPr/>
        </p:nvSpPr>
        <p:spPr>
          <a:xfrm>
            <a:off x="3355785" y="233744"/>
            <a:ext cx="5788215" cy="19011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AT" sz="3200" dirty="0" smtClean="0">
                <a:solidFill>
                  <a:srgbClr val="EE7C07"/>
                </a:solidFill>
              </a:rPr>
              <a:t>Was ist eigentlich ein Tarif?</a:t>
            </a:r>
            <a:endParaRPr lang="de-AT" sz="3200" dirty="0">
              <a:solidFill>
                <a:srgbClr val="EE7C07"/>
              </a:solidFill>
            </a:endParaRPr>
          </a:p>
        </p:txBody>
      </p:sp>
      <p:sp>
        <p:nvSpPr>
          <p:cNvPr id="6" name="Freeform 5"/>
          <p:cNvSpPr>
            <a:spLocks/>
          </p:cNvSpPr>
          <p:nvPr/>
        </p:nvSpPr>
        <p:spPr bwMode="auto">
          <a:xfrm>
            <a:off x="3360739" y="242888"/>
            <a:ext cx="5770563" cy="2041525"/>
          </a:xfrm>
          <a:custGeom>
            <a:avLst/>
            <a:gdLst>
              <a:gd name="T0" fmla="*/ 1818 w 3635"/>
              <a:gd name="T1" fmla="*/ 1189 h 1286"/>
              <a:gd name="T2" fmla="*/ 2185 w 3635"/>
              <a:gd name="T3" fmla="*/ 1174 h 1286"/>
              <a:gd name="T4" fmla="*/ 2526 w 3635"/>
              <a:gd name="T5" fmla="*/ 1140 h 1286"/>
              <a:gd name="T6" fmla="*/ 2832 w 3635"/>
              <a:gd name="T7" fmla="*/ 1085 h 1286"/>
              <a:gd name="T8" fmla="*/ 3039 w 3635"/>
              <a:gd name="T9" fmla="*/ 1034 h 1286"/>
              <a:gd name="T10" fmla="*/ 3164 w 3635"/>
              <a:gd name="T11" fmla="*/ 993 h 1286"/>
              <a:gd name="T12" fmla="*/ 3274 w 3635"/>
              <a:gd name="T13" fmla="*/ 950 h 1286"/>
              <a:gd name="T14" fmla="*/ 3370 w 3635"/>
              <a:gd name="T15" fmla="*/ 901 h 1286"/>
              <a:gd name="T16" fmla="*/ 3454 w 3635"/>
              <a:gd name="T17" fmla="*/ 850 h 1286"/>
              <a:gd name="T18" fmla="*/ 3525 w 3635"/>
              <a:gd name="T19" fmla="*/ 798 h 1286"/>
              <a:gd name="T20" fmla="*/ 3577 w 3635"/>
              <a:gd name="T21" fmla="*/ 744 h 1286"/>
              <a:gd name="T22" fmla="*/ 3615 w 3635"/>
              <a:gd name="T23" fmla="*/ 683 h 1286"/>
              <a:gd name="T24" fmla="*/ 3631 w 3635"/>
              <a:gd name="T25" fmla="*/ 623 h 1286"/>
              <a:gd name="T26" fmla="*/ 3635 w 3635"/>
              <a:gd name="T27" fmla="*/ 594 h 1286"/>
              <a:gd name="T28" fmla="*/ 3625 w 3635"/>
              <a:gd name="T29" fmla="*/ 534 h 1286"/>
              <a:gd name="T30" fmla="*/ 3599 w 3635"/>
              <a:gd name="T31" fmla="*/ 474 h 1286"/>
              <a:gd name="T32" fmla="*/ 3554 w 3635"/>
              <a:gd name="T33" fmla="*/ 416 h 1286"/>
              <a:gd name="T34" fmla="*/ 3493 w 3635"/>
              <a:gd name="T35" fmla="*/ 362 h 1286"/>
              <a:gd name="T36" fmla="*/ 3415 w 3635"/>
              <a:gd name="T37" fmla="*/ 310 h 1286"/>
              <a:gd name="T38" fmla="*/ 3325 w 3635"/>
              <a:gd name="T39" fmla="*/ 261 h 1286"/>
              <a:gd name="T40" fmla="*/ 3219 w 3635"/>
              <a:gd name="T41" fmla="*/ 215 h 1286"/>
              <a:gd name="T42" fmla="*/ 3103 w 3635"/>
              <a:gd name="T43" fmla="*/ 175 h 1286"/>
              <a:gd name="T44" fmla="*/ 2974 w 3635"/>
              <a:gd name="T45" fmla="*/ 135 h 1286"/>
              <a:gd name="T46" fmla="*/ 2684 w 3635"/>
              <a:gd name="T47" fmla="*/ 72 h 1286"/>
              <a:gd name="T48" fmla="*/ 2359 w 3635"/>
              <a:gd name="T49" fmla="*/ 26 h 1286"/>
              <a:gd name="T50" fmla="*/ 2004 w 3635"/>
              <a:gd name="T51" fmla="*/ 3 h 1286"/>
              <a:gd name="T52" fmla="*/ 1818 w 3635"/>
              <a:gd name="T53" fmla="*/ 0 h 1286"/>
              <a:gd name="T54" fmla="*/ 1450 w 3635"/>
              <a:gd name="T55" fmla="*/ 11 h 1286"/>
              <a:gd name="T56" fmla="*/ 1109 w 3635"/>
              <a:gd name="T57" fmla="*/ 46 h 1286"/>
              <a:gd name="T58" fmla="*/ 799 w 3635"/>
              <a:gd name="T59" fmla="*/ 100 h 1286"/>
              <a:gd name="T60" fmla="*/ 596 w 3635"/>
              <a:gd name="T61" fmla="*/ 155 h 1286"/>
              <a:gd name="T62" fmla="*/ 471 w 3635"/>
              <a:gd name="T63" fmla="*/ 195 h 1286"/>
              <a:gd name="T64" fmla="*/ 361 w 3635"/>
              <a:gd name="T65" fmla="*/ 238 h 1286"/>
              <a:gd name="T66" fmla="*/ 261 w 3635"/>
              <a:gd name="T67" fmla="*/ 287 h 1286"/>
              <a:gd name="T68" fmla="*/ 178 w 3635"/>
              <a:gd name="T69" fmla="*/ 336 h 1286"/>
              <a:gd name="T70" fmla="*/ 110 w 3635"/>
              <a:gd name="T71" fmla="*/ 390 h 1286"/>
              <a:gd name="T72" fmla="*/ 58 w 3635"/>
              <a:gd name="T73" fmla="*/ 445 h 1286"/>
              <a:gd name="T74" fmla="*/ 20 w 3635"/>
              <a:gd name="T75" fmla="*/ 502 h 1286"/>
              <a:gd name="T76" fmla="*/ 4 w 3635"/>
              <a:gd name="T77" fmla="*/ 563 h 1286"/>
              <a:gd name="T78" fmla="*/ 0 w 3635"/>
              <a:gd name="T79" fmla="*/ 594 h 1286"/>
              <a:gd name="T80" fmla="*/ 10 w 3635"/>
              <a:gd name="T81" fmla="*/ 654 h 1286"/>
              <a:gd name="T82" fmla="*/ 36 w 3635"/>
              <a:gd name="T83" fmla="*/ 715 h 1286"/>
              <a:gd name="T84" fmla="*/ 81 w 3635"/>
              <a:gd name="T85" fmla="*/ 769 h 1286"/>
              <a:gd name="T86" fmla="*/ 142 w 3635"/>
              <a:gd name="T87" fmla="*/ 824 h 1286"/>
              <a:gd name="T88" fmla="*/ 220 w 3635"/>
              <a:gd name="T89" fmla="*/ 876 h 1286"/>
              <a:gd name="T90" fmla="*/ 310 w 3635"/>
              <a:gd name="T91" fmla="*/ 924 h 1286"/>
              <a:gd name="T92" fmla="*/ 416 w 3635"/>
              <a:gd name="T93" fmla="*/ 970 h 1286"/>
              <a:gd name="T94" fmla="*/ 532 w 3635"/>
              <a:gd name="T95" fmla="*/ 1013 h 1286"/>
              <a:gd name="T96" fmla="*/ 532 w 3635"/>
              <a:gd name="T97" fmla="*/ 1016 h 1286"/>
              <a:gd name="T98" fmla="*/ 506 w 3635"/>
              <a:gd name="T99" fmla="*/ 1042 h 1286"/>
              <a:gd name="T100" fmla="*/ 326 w 3635"/>
              <a:gd name="T101" fmla="*/ 1174 h 1286"/>
              <a:gd name="T102" fmla="*/ 203 w 3635"/>
              <a:gd name="T103" fmla="*/ 1266 h 1286"/>
              <a:gd name="T104" fmla="*/ 184 w 3635"/>
              <a:gd name="T105" fmla="*/ 1283 h 1286"/>
              <a:gd name="T106" fmla="*/ 216 w 3635"/>
              <a:gd name="T107" fmla="*/ 1275 h 1286"/>
              <a:gd name="T108" fmla="*/ 358 w 3635"/>
              <a:gd name="T109" fmla="*/ 1203 h 1286"/>
              <a:gd name="T110" fmla="*/ 645 w 3635"/>
              <a:gd name="T111" fmla="*/ 1048 h 1286"/>
              <a:gd name="T112" fmla="*/ 790 w 3635"/>
              <a:gd name="T113" fmla="*/ 1082 h 1286"/>
              <a:gd name="T114" fmla="*/ 941 w 3635"/>
              <a:gd name="T115" fmla="*/ 1114 h 1286"/>
              <a:gd name="T116" fmla="*/ 1144 w 3635"/>
              <a:gd name="T117" fmla="*/ 1146 h 1286"/>
              <a:gd name="T118" fmla="*/ 1357 w 3635"/>
              <a:gd name="T119" fmla="*/ 1169 h 1286"/>
              <a:gd name="T120" fmla="*/ 1582 w 3635"/>
              <a:gd name="T121" fmla="*/ 1183 h 1286"/>
              <a:gd name="T122" fmla="*/ 1818 w 3635"/>
              <a:gd name="T123" fmla="*/ 1189 h 1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35" h="1286">
                <a:moveTo>
                  <a:pt x="1818" y="1189"/>
                </a:moveTo>
                <a:lnTo>
                  <a:pt x="1818" y="1189"/>
                </a:lnTo>
                <a:lnTo>
                  <a:pt x="2004" y="1186"/>
                </a:lnTo>
                <a:lnTo>
                  <a:pt x="2185" y="1174"/>
                </a:lnTo>
                <a:lnTo>
                  <a:pt x="2359" y="1160"/>
                </a:lnTo>
                <a:lnTo>
                  <a:pt x="2526" y="1140"/>
                </a:lnTo>
                <a:lnTo>
                  <a:pt x="2684" y="1117"/>
                </a:lnTo>
                <a:lnTo>
                  <a:pt x="2832" y="1085"/>
                </a:lnTo>
                <a:lnTo>
                  <a:pt x="2974" y="1051"/>
                </a:lnTo>
                <a:lnTo>
                  <a:pt x="3039" y="1034"/>
                </a:lnTo>
                <a:lnTo>
                  <a:pt x="3103" y="1013"/>
                </a:lnTo>
                <a:lnTo>
                  <a:pt x="3164" y="993"/>
                </a:lnTo>
                <a:lnTo>
                  <a:pt x="3219" y="970"/>
                </a:lnTo>
                <a:lnTo>
                  <a:pt x="3274" y="950"/>
                </a:lnTo>
                <a:lnTo>
                  <a:pt x="3325" y="924"/>
                </a:lnTo>
                <a:lnTo>
                  <a:pt x="3370" y="901"/>
                </a:lnTo>
                <a:lnTo>
                  <a:pt x="3415" y="876"/>
                </a:lnTo>
                <a:lnTo>
                  <a:pt x="3454" y="850"/>
                </a:lnTo>
                <a:lnTo>
                  <a:pt x="3493" y="824"/>
                </a:lnTo>
                <a:lnTo>
                  <a:pt x="3525" y="798"/>
                </a:lnTo>
                <a:lnTo>
                  <a:pt x="3554" y="769"/>
                </a:lnTo>
                <a:lnTo>
                  <a:pt x="3577" y="744"/>
                </a:lnTo>
                <a:lnTo>
                  <a:pt x="3599" y="715"/>
                </a:lnTo>
                <a:lnTo>
                  <a:pt x="3615" y="683"/>
                </a:lnTo>
                <a:lnTo>
                  <a:pt x="3625" y="654"/>
                </a:lnTo>
                <a:lnTo>
                  <a:pt x="3631" y="623"/>
                </a:lnTo>
                <a:lnTo>
                  <a:pt x="3635" y="594"/>
                </a:lnTo>
                <a:lnTo>
                  <a:pt x="3635" y="594"/>
                </a:lnTo>
                <a:lnTo>
                  <a:pt x="3631" y="563"/>
                </a:lnTo>
                <a:lnTo>
                  <a:pt x="3625" y="534"/>
                </a:lnTo>
                <a:lnTo>
                  <a:pt x="3615" y="502"/>
                </a:lnTo>
                <a:lnTo>
                  <a:pt x="3599" y="474"/>
                </a:lnTo>
                <a:lnTo>
                  <a:pt x="3577" y="445"/>
                </a:lnTo>
                <a:lnTo>
                  <a:pt x="3554" y="416"/>
                </a:lnTo>
                <a:lnTo>
                  <a:pt x="3525" y="390"/>
                </a:lnTo>
                <a:lnTo>
                  <a:pt x="3493" y="362"/>
                </a:lnTo>
                <a:lnTo>
                  <a:pt x="3454" y="336"/>
                </a:lnTo>
                <a:lnTo>
                  <a:pt x="3415" y="310"/>
                </a:lnTo>
                <a:lnTo>
                  <a:pt x="3370" y="287"/>
                </a:lnTo>
                <a:lnTo>
                  <a:pt x="3325" y="261"/>
                </a:lnTo>
                <a:lnTo>
                  <a:pt x="3274" y="238"/>
                </a:lnTo>
                <a:lnTo>
                  <a:pt x="3219" y="215"/>
                </a:lnTo>
                <a:lnTo>
                  <a:pt x="3164" y="195"/>
                </a:lnTo>
                <a:lnTo>
                  <a:pt x="3103" y="175"/>
                </a:lnTo>
                <a:lnTo>
                  <a:pt x="3039" y="155"/>
                </a:lnTo>
                <a:lnTo>
                  <a:pt x="2974" y="135"/>
                </a:lnTo>
                <a:lnTo>
                  <a:pt x="2832" y="100"/>
                </a:lnTo>
                <a:lnTo>
                  <a:pt x="2684" y="72"/>
                </a:lnTo>
                <a:lnTo>
                  <a:pt x="2526" y="46"/>
                </a:lnTo>
                <a:lnTo>
                  <a:pt x="2359" y="26"/>
                </a:lnTo>
                <a:lnTo>
                  <a:pt x="2185" y="11"/>
                </a:lnTo>
                <a:lnTo>
                  <a:pt x="2004" y="3"/>
                </a:lnTo>
                <a:lnTo>
                  <a:pt x="1818" y="0"/>
                </a:lnTo>
                <a:lnTo>
                  <a:pt x="1818" y="0"/>
                </a:lnTo>
                <a:lnTo>
                  <a:pt x="1631" y="3"/>
                </a:lnTo>
                <a:lnTo>
                  <a:pt x="1450" y="11"/>
                </a:lnTo>
                <a:lnTo>
                  <a:pt x="1276" y="26"/>
                </a:lnTo>
                <a:lnTo>
                  <a:pt x="1109" y="46"/>
                </a:lnTo>
                <a:lnTo>
                  <a:pt x="951" y="72"/>
                </a:lnTo>
                <a:lnTo>
                  <a:pt x="799" y="100"/>
                </a:lnTo>
                <a:lnTo>
                  <a:pt x="661" y="135"/>
                </a:lnTo>
                <a:lnTo>
                  <a:pt x="596" y="155"/>
                </a:lnTo>
                <a:lnTo>
                  <a:pt x="532" y="175"/>
                </a:lnTo>
                <a:lnTo>
                  <a:pt x="471" y="195"/>
                </a:lnTo>
                <a:lnTo>
                  <a:pt x="416" y="215"/>
                </a:lnTo>
                <a:lnTo>
                  <a:pt x="361" y="238"/>
                </a:lnTo>
                <a:lnTo>
                  <a:pt x="310" y="261"/>
                </a:lnTo>
                <a:lnTo>
                  <a:pt x="261" y="287"/>
                </a:lnTo>
                <a:lnTo>
                  <a:pt x="220" y="310"/>
                </a:lnTo>
                <a:lnTo>
                  <a:pt x="178" y="336"/>
                </a:lnTo>
                <a:lnTo>
                  <a:pt x="142" y="362"/>
                </a:lnTo>
                <a:lnTo>
                  <a:pt x="110" y="390"/>
                </a:lnTo>
                <a:lnTo>
                  <a:pt x="81" y="416"/>
                </a:lnTo>
                <a:lnTo>
                  <a:pt x="58" y="445"/>
                </a:lnTo>
                <a:lnTo>
                  <a:pt x="36" y="474"/>
                </a:lnTo>
                <a:lnTo>
                  <a:pt x="20" y="502"/>
                </a:lnTo>
                <a:lnTo>
                  <a:pt x="10" y="534"/>
                </a:lnTo>
                <a:lnTo>
                  <a:pt x="4" y="563"/>
                </a:lnTo>
                <a:lnTo>
                  <a:pt x="0" y="594"/>
                </a:lnTo>
                <a:lnTo>
                  <a:pt x="0" y="594"/>
                </a:lnTo>
                <a:lnTo>
                  <a:pt x="4" y="623"/>
                </a:lnTo>
                <a:lnTo>
                  <a:pt x="10" y="654"/>
                </a:lnTo>
                <a:lnTo>
                  <a:pt x="20" y="683"/>
                </a:lnTo>
                <a:lnTo>
                  <a:pt x="36" y="715"/>
                </a:lnTo>
                <a:lnTo>
                  <a:pt x="58" y="744"/>
                </a:lnTo>
                <a:lnTo>
                  <a:pt x="81" y="769"/>
                </a:lnTo>
                <a:lnTo>
                  <a:pt x="110" y="798"/>
                </a:lnTo>
                <a:lnTo>
                  <a:pt x="142" y="824"/>
                </a:lnTo>
                <a:lnTo>
                  <a:pt x="178" y="850"/>
                </a:lnTo>
                <a:lnTo>
                  <a:pt x="220" y="876"/>
                </a:lnTo>
                <a:lnTo>
                  <a:pt x="261" y="901"/>
                </a:lnTo>
                <a:lnTo>
                  <a:pt x="310" y="924"/>
                </a:lnTo>
                <a:lnTo>
                  <a:pt x="361" y="950"/>
                </a:lnTo>
                <a:lnTo>
                  <a:pt x="416" y="970"/>
                </a:lnTo>
                <a:lnTo>
                  <a:pt x="471" y="993"/>
                </a:lnTo>
                <a:lnTo>
                  <a:pt x="532" y="1013"/>
                </a:lnTo>
                <a:lnTo>
                  <a:pt x="532" y="1013"/>
                </a:lnTo>
                <a:lnTo>
                  <a:pt x="532" y="1016"/>
                </a:lnTo>
                <a:lnTo>
                  <a:pt x="529" y="1022"/>
                </a:lnTo>
                <a:lnTo>
                  <a:pt x="506" y="1042"/>
                </a:lnTo>
                <a:lnTo>
                  <a:pt x="426" y="1100"/>
                </a:lnTo>
                <a:lnTo>
                  <a:pt x="326" y="1174"/>
                </a:lnTo>
                <a:lnTo>
                  <a:pt x="232" y="1240"/>
                </a:lnTo>
                <a:lnTo>
                  <a:pt x="203" y="1266"/>
                </a:lnTo>
                <a:lnTo>
                  <a:pt x="187" y="1281"/>
                </a:lnTo>
                <a:lnTo>
                  <a:pt x="184" y="1283"/>
                </a:lnTo>
                <a:lnTo>
                  <a:pt x="191" y="1286"/>
                </a:lnTo>
                <a:lnTo>
                  <a:pt x="216" y="1275"/>
                </a:lnTo>
                <a:lnTo>
                  <a:pt x="271" y="1249"/>
                </a:lnTo>
                <a:lnTo>
                  <a:pt x="358" y="1203"/>
                </a:lnTo>
                <a:lnTo>
                  <a:pt x="645" y="1048"/>
                </a:lnTo>
                <a:lnTo>
                  <a:pt x="645" y="1048"/>
                </a:lnTo>
                <a:lnTo>
                  <a:pt x="716" y="1065"/>
                </a:lnTo>
                <a:lnTo>
                  <a:pt x="790" y="1082"/>
                </a:lnTo>
                <a:lnTo>
                  <a:pt x="941" y="1114"/>
                </a:lnTo>
                <a:lnTo>
                  <a:pt x="941" y="1114"/>
                </a:lnTo>
                <a:lnTo>
                  <a:pt x="1041" y="1131"/>
                </a:lnTo>
                <a:lnTo>
                  <a:pt x="1144" y="1146"/>
                </a:lnTo>
                <a:lnTo>
                  <a:pt x="1250" y="1157"/>
                </a:lnTo>
                <a:lnTo>
                  <a:pt x="1357" y="1169"/>
                </a:lnTo>
                <a:lnTo>
                  <a:pt x="1470" y="1177"/>
                </a:lnTo>
                <a:lnTo>
                  <a:pt x="1582" y="1183"/>
                </a:lnTo>
                <a:lnTo>
                  <a:pt x="1698" y="1186"/>
                </a:lnTo>
                <a:lnTo>
                  <a:pt x="1818" y="1189"/>
                </a:lnTo>
                <a:lnTo>
                  <a:pt x="1818" y="1189"/>
                </a:lnTo>
                <a:close/>
              </a:path>
            </a:pathLst>
          </a:custGeom>
          <a:noFill/>
          <a:ln w="20638">
            <a:solidFill>
              <a:srgbClr val="64636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Tree>
    <p:extLst>
      <p:ext uri="{BB962C8B-B14F-4D97-AF65-F5344CB8AC3E}">
        <p14:creationId xmlns:p14="http://schemas.microsoft.com/office/powerpoint/2010/main" val="27500152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solidFill>
                  <a:srgbClr val="EE7C07"/>
                </a:solidFill>
              </a:rPr>
              <a:t>Wie setzt sich der Tarif zusammen?</a:t>
            </a:r>
            <a:endParaRPr lang="de-AT" dirty="0">
              <a:solidFill>
                <a:srgbClr val="EE7C07"/>
              </a:solidFill>
            </a:endParaRPr>
          </a:p>
        </p:txBody>
      </p:sp>
      <p:sp>
        <p:nvSpPr>
          <p:cNvPr id="3" name="Inhaltsplatzhalter 2"/>
          <p:cNvSpPr>
            <a:spLocks noGrp="1"/>
          </p:cNvSpPr>
          <p:nvPr>
            <p:ph idx="1"/>
          </p:nvPr>
        </p:nvSpPr>
        <p:spPr>
          <a:xfrm>
            <a:off x="457199" y="894194"/>
            <a:ext cx="8850573" cy="4525963"/>
          </a:xfrm>
        </p:spPr>
        <p:txBody>
          <a:bodyPr>
            <a:noAutofit/>
          </a:bodyPr>
          <a:lstStyle/>
          <a:p>
            <a:pPr>
              <a:lnSpc>
                <a:spcPct val="250000"/>
              </a:lnSpc>
            </a:pPr>
            <a:r>
              <a:rPr lang="de-AT" sz="2800" dirty="0" smtClean="0"/>
              <a:t>Telefonie</a:t>
            </a:r>
          </a:p>
          <a:p>
            <a:pPr>
              <a:lnSpc>
                <a:spcPct val="250000"/>
              </a:lnSpc>
            </a:pPr>
            <a:r>
              <a:rPr lang="de-AT" sz="2800" dirty="0" smtClean="0"/>
              <a:t>SMS</a:t>
            </a:r>
          </a:p>
          <a:p>
            <a:pPr>
              <a:lnSpc>
                <a:spcPct val="250000"/>
              </a:lnSpc>
            </a:pPr>
            <a:r>
              <a:rPr lang="de-AT" sz="2800" dirty="0" smtClean="0"/>
              <a:t>Internet</a:t>
            </a:r>
          </a:p>
          <a:p>
            <a:pPr>
              <a:lnSpc>
                <a:spcPct val="250000"/>
              </a:lnSpc>
            </a:pPr>
            <a:r>
              <a:rPr lang="de-AT" sz="2800" dirty="0" smtClean="0"/>
              <a:t>Gerät</a:t>
            </a:r>
          </a:p>
          <a:p>
            <a:pPr>
              <a:lnSpc>
                <a:spcPct val="250000"/>
              </a:lnSpc>
            </a:pPr>
            <a:r>
              <a:rPr lang="de-AT" sz="2800" dirty="0" smtClean="0"/>
              <a:t>Sonstige Kosten (Basiskosten, Wartung, Grundpreis…)</a:t>
            </a:r>
          </a:p>
          <a:p>
            <a:pPr>
              <a:lnSpc>
                <a:spcPct val="250000"/>
              </a:lnSpc>
            </a:pPr>
            <a:endParaRPr lang="de-AT" sz="2800" dirty="0"/>
          </a:p>
        </p:txBody>
      </p:sp>
      <p:pic>
        <p:nvPicPr>
          <p:cNvPr id="5" name="Picture 2" descr="V:\08_Handyschule\Präsentation\Screenshot_2015-11-23-16-07-56.png"/>
          <p:cNvPicPr>
            <a:picLocks noChangeAspect="1" noChangeArrowheads="1"/>
          </p:cNvPicPr>
          <p:nvPr/>
        </p:nvPicPr>
        <p:blipFill rotWithShape="1">
          <a:blip r:embed="rId3">
            <a:extLst>
              <a:ext uri="{28A0092B-C50C-407E-A947-70E740481C1C}">
                <a14:useLocalDpi xmlns:a14="http://schemas.microsoft.com/office/drawing/2010/main" val="0"/>
              </a:ext>
            </a:extLst>
          </a:blip>
          <a:srcRect l="9968" t="50625" r="57207" b="31171"/>
          <a:stretch/>
        </p:blipFill>
        <p:spPr bwMode="auto">
          <a:xfrm>
            <a:off x="2934269" y="1228301"/>
            <a:ext cx="968991" cy="9553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08_Handyschule\Präsentation\Screenshot_2015-11-23-16-07-56.png"/>
          <p:cNvPicPr>
            <a:picLocks noChangeAspect="1" noChangeArrowheads="1"/>
          </p:cNvPicPr>
          <p:nvPr/>
        </p:nvPicPr>
        <p:blipFill rotWithShape="1">
          <a:blip r:embed="rId3">
            <a:extLst>
              <a:ext uri="{28A0092B-C50C-407E-A947-70E740481C1C}">
                <a14:useLocalDpi xmlns:a14="http://schemas.microsoft.com/office/drawing/2010/main" val="0"/>
              </a:ext>
            </a:extLst>
          </a:blip>
          <a:srcRect l="54428" t="50625" r="8124" b="29134"/>
          <a:stretch/>
        </p:blipFill>
        <p:spPr bwMode="auto">
          <a:xfrm>
            <a:off x="2866030" y="2183644"/>
            <a:ext cx="1105468" cy="10622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prammer\Dropbox\Handyschule\symbol smartphon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8046" y="4663068"/>
            <a:ext cx="774513" cy="77451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pieren 8"/>
          <p:cNvGrpSpPr/>
          <p:nvPr/>
        </p:nvGrpSpPr>
        <p:grpSpPr>
          <a:xfrm>
            <a:off x="3002508" y="3296481"/>
            <a:ext cx="968990" cy="1120663"/>
            <a:chOff x="4189864" y="3296481"/>
            <a:chExt cx="968990" cy="1120663"/>
          </a:xfrm>
        </p:grpSpPr>
        <p:pic>
          <p:nvPicPr>
            <p:cNvPr id="3074" name="Picture 2" descr="C:\Users\prammer\Dropbox\Handyschule\interne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9864" y="3296481"/>
              <a:ext cx="968990" cy="968990"/>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p:cNvSpPr/>
            <p:nvPr/>
          </p:nvSpPr>
          <p:spPr>
            <a:xfrm>
              <a:off x="4285402" y="4017034"/>
              <a:ext cx="788158" cy="400110"/>
            </a:xfrm>
            <a:prstGeom prst="rect">
              <a:avLst/>
            </a:prstGeom>
          </p:spPr>
          <p:txBody>
            <a:bodyPr wrap="square">
              <a:spAutoFit/>
            </a:bodyPr>
            <a:lstStyle/>
            <a:p>
              <a:r>
                <a:rPr lang="de-AT" sz="2000" dirty="0" err="1" smtClean="0"/>
                <a:t>www</a:t>
              </a:r>
              <a:endParaRPr lang="de-AT" sz="2000" dirty="0"/>
            </a:p>
          </p:txBody>
        </p:sp>
      </p:grpSp>
    </p:spTree>
    <p:extLst>
      <p:ext uri="{BB962C8B-B14F-4D97-AF65-F5344CB8AC3E}">
        <p14:creationId xmlns:p14="http://schemas.microsoft.com/office/powerpoint/2010/main" val="41804668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solidFill>
                  <a:srgbClr val="EE7C07"/>
                </a:solidFill>
              </a:rPr>
              <a:t>Anbieter von Mobilfunktarifen in A</a:t>
            </a:r>
            <a:endParaRPr lang="de-AT" dirty="0">
              <a:solidFill>
                <a:srgbClr val="EE7C07"/>
              </a:solidFill>
            </a:endParaRPr>
          </a:p>
        </p:txBody>
      </p:sp>
      <p:sp>
        <p:nvSpPr>
          <p:cNvPr id="3" name="Inhaltsplatzhalter 2"/>
          <p:cNvSpPr>
            <a:spLocks noGrp="1"/>
          </p:cNvSpPr>
          <p:nvPr>
            <p:ph idx="1"/>
          </p:nvPr>
        </p:nvSpPr>
        <p:spPr>
          <a:xfrm>
            <a:off x="457199" y="1317275"/>
            <a:ext cx="8850573" cy="4525963"/>
          </a:xfrm>
        </p:spPr>
        <p:txBody>
          <a:bodyPr>
            <a:noAutofit/>
          </a:bodyPr>
          <a:lstStyle/>
          <a:p>
            <a:pPr marL="0" indent="0">
              <a:buNone/>
            </a:pPr>
            <a:r>
              <a:rPr lang="de-AT" sz="2800" dirty="0" smtClean="0"/>
              <a:t>Mit eigener Netzinfrastruktur: 	</a:t>
            </a:r>
          </a:p>
          <a:p>
            <a:r>
              <a:rPr lang="de-AT" sz="2400" dirty="0" smtClean="0"/>
              <a:t>A1 Telekom Austria: 	0664</a:t>
            </a:r>
          </a:p>
          <a:p>
            <a:r>
              <a:rPr lang="de-AT" sz="2400" dirty="0" smtClean="0"/>
              <a:t>T-Mobile </a:t>
            </a:r>
            <a:r>
              <a:rPr lang="de-AT" sz="2400" dirty="0"/>
              <a:t>Austria:		</a:t>
            </a:r>
            <a:r>
              <a:rPr lang="de-AT" sz="2400" dirty="0" smtClean="0"/>
              <a:t>0676</a:t>
            </a:r>
          </a:p>
          <a:p>
            <a:r>
              <a:rPr lang="de-AT" sz="2400" dirty="0" smtClean="0"/>
              <a:t>Drei </a:t>
            </a:r>
            <a:r>
              <a:rPr lang="de-AT" sz="2400" dirty="0"/>
              <a:t>Hutchinson Austria:	0660</a:t>
            </a:r>
            <a:r>
              <a:rPr lang="de-AT" sz="2400" dirty="0" smtClean="0"/>
              <a:t>, 0699</a:t>
            </a:r>
            <a:endParaRPr lang="de-AT" sz="2800" dirty="0"/>
          </a:p>
          <a:p>
            <a:pPr marL="0" indent="0">
              <a:lnSpc>
                <a:spcPct val="200000"/>
              </a:lnSpc>
              <a:buNone/>
            </a:pPr>
            <a:r>
              <a:rPr lang="de-AT" sz="2800" dirty="0"/>
              <a:t>Ohne eigene Netzinfrastruktur, z.B</a:t>
            </a:r>
            <a:r>
              <a:rPr lang="de-AT" sz="2800" dirty="0" smtClean="0"/>
              <a:t>.:</a:t>
            </a:r>
          </a:p>
          <a:p>
            <a:r>
              <a:rPr lang="de-AT" sz="2400" dirty="0" err="1"/>
              <a:t>Tele.ring</a:t>
            </a:r>
            <a:r>
              <a:rPr lang="de-AT" sz="2400" dirty="0"/>
              <a:t>:	0650</a:t>
            </a:r>
          </a:p>
          <a:p>
            <a:r>
              <a:rPr lang="de-AT" sz="2400" dirty="0" smtClean="0"/>
              <a:t>Bob:		0680, 0688</a:t>
            </a:r>
          </a:p>
          <a:p>
            <a:r>
              <a:rPr lang="de-AT" sz="2400" dirty="0" smtClean="0"/>
              <a:t>YESSS!: </a:t>
            </a:r>
            <a:r>
              <a:rPr lang="de-AT" sz="2400" dirty="0"/>
              <a:t>	</a:t>
            </a:r>
            <a:r>
              <a:rPr lang="de-AT" sz="2400" dirty="0" smtClean="0"/>
              <a:t>0681, 0699/81</a:t>
            </a:r>
            <a:endParaRPr lang="de-AT" sz="2400" dirty="0"/>
          </a:p>
          <a:p>
            <a:r>
              <a:rPr lang="de-AT" sz="2400" dirty="0" err="1" smtClean="0"/>
              <a:t>HoT</a:t>
            </a:r>
            <a:r>
              <a:rPr lang="de-AT" sz="2400" dirty="0" smtClean="0"/>
              <a:t>		0677</a:t>
            </a:r>
            <a:endParaRPr lang="de-AT" sz="2400" dirty="0"/>
          </a:p>
          <a:p>
            <a:r>
              <a:rPr lang="de-AT" sz="2400" dirty="0" smtClean="0"/>
              <a:t>UPC:	0678</a:t>
            </a:r>
          </a:p>
          <a:p>
            <a:pPr marL="0" indent="0">
              <a:lnSpc>
                <a:spcPct val="250000"/>
              </a:lnSpc>
              <a:buNone/>
            </a:pPr>
            <a:endParaRPr lang="de-AT" sz="2800" dirty="0"/>
          </a:p>
        </p:txBody>
      </p:sp>
    </p:spTree>
    <p:extLst>
      <p:ext uri="{BB962C8B-B14F-4D97-AF65-F5344CB8AC3E}">
        <p14:creationId xmlns:p14="http://schemas.microsoft.com/office/powerpoint/2010/main" val="22542935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solidFill>
                  <a:srgbClr val="EE7C07"/>
                </a:solidFill>
              </a:rPr>
              <a:t>Beispiel </a:t>
            </a:r>
            <a:r>
              <a:rPr lang="de-AT" dirty="0" err="1" smtClean="0">
                <a:solidFill>
                  <a:srgbClr val="EE7C07"/>
                </a:solidFill>
              </a:rPr>
              <a:t>HoT</a:t>
            </a:r>
            <a:r>
              <a:rPr lang="de-AT" dirty="0" smtClean="0">
                <a:solidFill>
                  <a:srgbClr val="EE7C07"/>
                </a:solidFill>
              </a:rPr>
              <a:t>: Wertkarte</a:t>
            </a:r>
            <a:endParaRPr lang="de-AT" dirty="0">
              <a:solidFill>
                <a:srgbClr val="EE7C07"/>
              </a:solidFill>
            </a:endParaRPr>
          </a:p>
        </p:txBody>
      </p:sp>
      <p:pic>
        <p:nvPicPr>
          <p:cNvPr id="4" name="Grafik 3"/>
          <p:cNvPicPr>
            <a:picLocks noChangeAspect="1"/>
          </p:cNvPicPr>
          <p:nvPr/>
        </p:nvPicPr>
        <p:blipFill rotWithShape="1">
          <a:blip r:embed="rId2"/>
          <a:srcRect b="25500"/>
          <a:stretch/>
        </p:blipFill>
        <p:spPr>
          <a:xfrm>
            <a:off x="683568" y="1844824"/>
            <a:ext cx="4514850" cy="3065512"/>
          </a:xfrm>
          <a:prstGeom prst="rect">
            <a:avLst/>
          </a:prstGeom>
        </p:spPr>
      </p:pic>
      <p:sp>
        <p:nvSpPr>
          <p:cNvPr id="5" name="Inhaltsplatzhalter 2"/>
          <p:cNvSpPr txBox="1">
            <a:spLocks/>
          </p:cNvSpPr>
          <p:nvPr/>
        </p:nvSpPr>
        <p:spPr>
          <a:xfrm>
            <a:off x="5004048" y="1556792"/>
            <a:ext cx="4032448" cy="42050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781200" indent="-457200">
              <a:spcBef>
                <a:spcPts val="600"/>
              </a:spcBef>
              <a:buClr>
                <a:srgbClr val="EE7C07"/>
              </a:buClr>
              <a:buFont typeface="Wingdings" panose="05000000000000000000" pitchFamily="2" charset="2"/>
              <a:buChar char="§"/>
            </a:pPr>
            <a:r>
              <a:rPr lang="de-AT" sz="2400" dirty="0" smtClean="0"/>
              <a:t>Sie müssen selbstständig Guthaben aufladen</a:t>
            </a:r>
          </a:p>
          <a:p>
            <a:pPr marL="781200" indent="-457200">
              <a:spcBef>
                <a:spcPts val="600"/>
              </a:spcBef>
              <a:buClr>
                <a:srgbClr val="EE7C07"/>
              </a:buClr>
              <a:buFont typeface="Wingdings" panose="05000000000000000000" pitchFamily="2" charset="2"/>
              <a:buChar char="§"/>
            </a:pPr>
            <a:r>
              <a:rPr lang="de-AT" sz="2400" dirty="0" smtClean="0"/>
              <a:t>Guthaben erwerbbar online oder vor Ort</a:t>
            </a:r>
          </a:p>
          <a:p>
            <a:pPr marL="781200" indent="-457200">
              <a:spcBef>
                <a:spcPts val="600"/>
              </a:spcBef>
              <a:buClr>
                <a:srgbClr val="EE7C07"/>
              </a:buClr>
              <a:buFont typeface="Wingdings" panose="05000000000000000000" pitchFamily="2" charset="2"/>
              <a:buChar char="§"/>
            </a:pPr>
            <a:r>
              <a:rPr lang="de-AT" sz="2400" dirty="0" smtClean="0"/>
              <a:t>Sie bezahlen nur nach Verbrauch</a:t>
            </a:r>
          </a:p>
          <a:p>
            <a:pPr marL="781200" indent="-457200">
              <a:spcBef>
                <a:spcPts val="600"/>
              </a:spcBef>
              <a:buClr>
                <a:srgbClr val="EE7C07"/>
              </a:buClr>
              <a:buFont typeface="Wingdings" panose="05000000000000000000" pitchFamily="2" charset="2"/>
              <a:buChar char="§"/>
            </a:pPr>
            <a:r>
              <a:rPr lang="de-AT" sz="2400" dirty="0" smtClean="0"/>
              <a:t>3,9 Cent pro Minute telefonieren</a:t>
            </a:r>
          </a:p>
          <a:p>
            <a:pPr marL="781200" indent="-457200">
              <a:spcBef>
                <a:spcPts val="600"/>
              </a:spcBef>
              <a:buClr>
                <a:srgbClr val="EE7C07"/>
              </a:buClr>
              <a:buFont typeface="Wingdings" panose="05000000000000000000" pitchFamily="2" charset="2"/>
              <a:buChar char="§"/>
            </a:pPr>
            <a:r>
              <a:rPr lang="de-AT" sz="2400" dirty="0" smtClean="0"/>
              <a:t>0,9 Cent pro Megabyte Datenvolumen</a:t>
            </a:r>
          </a:p>
        </p:txBody>
      </p:sp>
    </p:spTree>
    <p:extLst>
      <p:ext uri="{BB962C8B-B14F-4D97-AF65-F5344CB8AC3E}">
        <p14:creationId xmlns:p14="http://schemas.microsoft.com/office/powerpoint/2010/main" val="196324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solidFill>
                  <a:srgbClr val="EE7C07"/>
                </a:solidFill>
              </a:rPr>
              <a:t>Beispiel </a:t>
            </a:r>
            <a:r>
              <a:rPr lang="de-AT" dirty="0" err="1" smtClean="0">
                <a:solidFill>
                  <a:srgbClr val="EE7C07"/>
                </a:solidFill>
              </a:rPr>
              <a:t>Yesss</a:t>
            </a:r>
            <a:r>
              <a:rPr lang="de-AT" dirty="0" smtClean="0">
                <a:solidFill>
                  <a:srgbClr val="EE7C07"/>
                </a:solidFill>
              </a:rPr>
              <a:t>!: Vertrag</a:t>
            </a:r>
            <a:endParaRPr lang="de-AT" dirty="0">
              <a:solidFill>
                <a:srgbClr val="EE7C07"/>
              </a:solidFill>
            </a:endParaRPr>
          </a:p>
        </p:txBody>
      </p:sp>
      <p:pic>
        <p:nvPicPr>
          <p:cNvPr id="4" name="Inhaltsplatzhalter 3"/>
          <p:cNvPicPr>
            <a:picLocks noGrp="1" noChangeAspect="1"/>
          </p:cNvPicPr>
          <p:nvPr>
            <p:ph idx="1"/>
          </p:nvPr>
        </p:nvPicPr>
        <p:blipFill>
          <a:blip r:embed="rId2"/>
          <a:stretch>
            <a:fillRect/>
          </a:stretch>
        </p:blipFill>
        <p:spPr>
          <a:xfrm>
            <a:off x="457200" y="1484784"/>
            <a:ext cx="4457700" cy="4524375"/>
          </a:xfrm>
          <a:prstGeom prst="rect">
            <a:avLst/>
          </a:prstGeom>
        </p:spPr>
      </p:pic>
      <p:sp>
        <p:nvSpPr>
          <p:cNvPr id="5" name="Inhaltsplatzhalter 2"/>
          <p:cNvSpPr txBox="1">
            <a:spLocks/>
          </p:cNvSpPr>
          <p:nvPr/>
        </p:nvSpPr>
        <p:spPr>
          <a:xfrm>
            <a:off x="4716016" y="1457375"/>
            <a:ext cx="4032448" cy="42050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781200" indent="-457200">
              <a:spcBef>
                <a:spcPts val="600"/>
              </a:spcBef>
              <a:buClr>
                <a:srgbClr val="EE7C07"/>
              </a:buClr>
              <a:buFont typeface="Wingdings" panose="05000000000000000000" pitchFamily="2" charset="2"/>
              <a:buChar char="§"/>
            </a:pPr>
            <a:r>
              <a:rPr lang="de-AT" sz="2800" dirty="0" smtClean="0"/>
              <a:t>Sie bezahlen monatlich (wird abgebucht)</a:t>
            </a:r>
          </a:p>
          <a:p>
            <a:pPr marL="781200" indent="-457200">
              <a:spcBef>
                <a:spcPts val="600"/>
              </a:spcBef>
              <a:buClr>
                <a:srgbClr val="EE7C07"/>
              </a:buClr>
              <a:buFont typeface="Wingdings" panose="05000000000000000000" pitchFamily="2" charset="2"/>
              <a:buChar char="§"/>
            </a:pPr>
            <a:r>
              <a:rPr lang="de-AT" sz="2800" dirty="0" smtClean="0"/>
              <a:t>Sie erhalten 6 GB Datenvolumen und 1500 Minuten pro Monat</a:t>
            </a:r>
          </a:p>
          <a:p>
            <a:pPr marL="781200" indent="-457200">
              <a:spcBef>
                <a:spcPts val="600"/>
              </a:spcBef>
              <a:buClr>
                <a:srgbClr val="EE7C07"/>
              </a:buClr>
              <a:buFont typeface="Wingdings" panose="05000000000000000000" pitchFamily="2" charset="2"/>
              <a:buChar char="§"/>
            </a:pPr>
            <a:r>
              <a:rPr lang="de-AT" sz="2800" dirty="0" smtClean="0"/>
              <a:t>Wenn Sie weniger verbrauchen, zahlen Sie trotzdem </a:t>
            </a:r>
            <a:r>
              <a:rPr lang="de-AT" dirty="0" smtClean="0"/>
              <a:t>9,99 €</a:t>
            </a:r>
          </a:p>
        </p:txBody>
      </p:sp>
    </p:spTree>
    <p:extLst>
      <p:ext uri="{BB962C8B-B14F-4D97-AF65-F5344CB8AC3E}">
        <p14:creationId xmlns:p14="http://schemas.microsoft.com/office/powerpoint/2010/main" val="323438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solidFill>
                  <a:srgbClr val="EE7C07"/>
                </a:solidFill>
              </a:rPr>
              <a:t>Welcher Vertrag passt zu mir?</a:t>
            </a:r>
            <a:endParaRPr lang="de-AT" dirty="0"/>
          </a:p>
        </p:txBody>
      </p:sp>
      <p:sp>
        <p:nvSpPr>
          <p:cNvPr id="3" name="Inhaltsplatzhalter 2"/>
          <p:cNvSpPr>
            <a:spLocks noGrp="1"/>
          </p:cNvSpPr>
          <p:nvPr>
            <p:ph idx="1"/>
          </p:nvPr>
        </p:nvSpPr>
        <p:spPr/>
        <p:txBody>
          <a:bodyPr>
            <a:normAutofit/>
          </a:bodyPr>
          <a:lstStyle/>
          <a:p>
            <a:r>
              <a:rPr lang="de-AT" sz="2400" dirty="0" smtClean="0"/>
              <a:t>Es gibt sehr viele verschiedene Anbieter und Angebote – wählen Sie nicht den Erstbesten!</a:t>
            </a:r>
          </a:p>
          <a:p>
            <a:endParaRPr lang="de-AT" sz="2400" dirty="0" smtClean="0"/>
          </a:p>
          <a:p>
            <a:r>
              <a:rPr lang="de-AT" sz="2400" dirty="0" smtClean="0"/>
              <a:t>Überdenken Sie ihr eigenes Nutzverhalten</a:t>
            </a:r>
          </a:p>
          <a:p>
            <a:pPr lvl="1"/>
            <a:r>
              <a:rPr lang="de-AT" sz="2000" dirty="0" smtClean="0"/>
              <a:t>Wie viel telefonieren Sie?</a:t>
            </a:r>
          </a:p>
          <a:p>
            <a:pPr lvl="1"/>
            <a:r>
              <a:rPr lang="de-AT" sz="2000" dirty="0" smtClean="0"/>
              <a:t>Was möchten Sie im Internet machen?</a:t>
            </a:r>
          </a:p>
          <a:p>
            <a:pPr lvl="1"/>
            <a:endParaRPr lang="de-AT" sz="2000" dirty="0" smtClean="0"/>
          </a:p>
          <a:p>
            <a:r>
              <a:rPr lang="de-AT" sz="2400" dirty="0" smtClean="0"/>
              <a:t>Es gibt Websites, die Sie bei Ihrer Wahl unterstützen und informieren</a:t>
            </a:r>
          </a:p>
          <a:p>
            <a:pPr lvl="1"/>
            <a:r>
              <a:rPr lang="de-AT" sz="2000" dirty="0"/>
              <a:t>https://</a:t>
            </a:r>
            <a:r>
              <a:rPr lang="de-AT" sz="2000" dirty="0" smtClean="0"/>
              <a:t>www.tarife.at</a:t>
            </a:r>
          </a:p>
          <a:p>
            <a:pPr lvl="1"/>
            <a:r>
              <a:rPr lang="de-AT" sz="2000" dirty="0"/>
              <a:t>http://www.smartchecker.at/handy/welcher-handytarif</a:t>
            </a:r>
            <a:endParaRPr lang="de-AT" sz="2000" dirty="0" smtClean="0"/>
          </a:p>
          <a:p>
            <a:endParaRPr lang="de-AT" dirty="0"/>
          </a:p>
        </p:txBody>
      </p:sp>
    </p:spTree>
    <p:extLst>
      <p:ext uri="{BB962C8B-B14F-4D97-AF65-F5344CB8AC3E}">
        <p14:creationId xmlns:p14="http://schemas.microsoft.com/office/powerpoint/2010/main" val="408781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1000"/>
                                        <p:tgtEl>
                                          <p:spTgt spid="3">
                                            <p:txEl>
                                              <p:pRg st="8" end="8"/>
                                            </p:txEl>
                                          </p:spTgt>
                                        </p:tgtEl>
                                      </p:cBhvr>
                                    </p:animEffect>
                                    <p:anim calcmode="lin" valueType="num">
                                      <p:cBhvr>
                                        <p:cTn id="4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F:\Sales Marketing Projekte\03_Handyschule_ mit Hartlauer\imagebilder\kreis_sie schaut auf hand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257800" cy="5505451"/>
          </a:xfrm>
          <a:prstGeom prst="rect">
            <a:avLst/>
          </a:prstGeom>
          <a:noFill/>
          <a:extLst>
            <a:ext uri="{909E8E84-426E-40DD-AFC4-6F175D3DCCD1}">
              <a14:hiddenFill xmlns:a14="http://schemas.microsoft.com/office/drawing/2010/main">
                <a:solidFill>
                  <a:srgbClr val="FFFFFF"/>
                </a:solidFill>
              </a14:hiddenFill>
            </a:ext>
          </a:extLst>
        </p:spPr>
      </p:pic>
      <p:sp>
        <p:nvSpPr>
          <p:cNvPr id="7" name="Ellipse 6"/>
          <p:cNvSpPr/>
          <p:nvPr/>
        </p:nvSpPr>
        <p:spPr>
          <a:xfrm>
            <a:off x="3355785" y="233744"/>
            <a:ext cx="5788215" cy="19011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AT" sz="3200" dirty="0" smtClean="0">
                <a:solidFill>
                  <a:srgbClr val="EE7C07"/>
                </a:solidFill>
              </a:rPr>
              <a:t>Was </a:t>
            </a:r>
            <a:r>
              <a:rPr lang="de-AT" sz="3200" smtClean="0">
                <a:solidFill>
                  <a:srgbClr val="EE7C07"/>
                </a:solidFill>
              </a:rPr>
              <a:t>ist </a:t>
            </a:r>
            <a:r>
              <a:rPr lang="de-AT" sz="3200" smtClean="0">
                <a:solidFill>
                  <a:srgbClr val="EE7C07"/>
                </a:solidFill>
              </a:rPr>
              <a:t>ein</a:t>
            </a:r>
            <a:r>
              <a:rPr lang="de-AT" sz="3200" dirty="0" smtClean="0">
                <a:solidFill>
                  <a:srgbClr val="EE7C07"/>
                </a:solidFill>
              </a:rPr>
              <a:t/>
            </a:r>
            <a:br>
              <a:rPr lang="de-AT" sz="3200" dirty="0" smtClean="0">
                <a:solidFill>
                  <a:srgbClr val="EE7C07"/>
                </a:solidFill>
              </a:rPr>
            </a:br>
            <a:r>
              <a:rPr lang="de-AT" sz="3200" dirty="0" smtClean="0">
                <a:solidFill>
                  <a:srgbClr val="EE7C07"/>
                </a:solidFill>
              </a:rPr>
              <a:t>Google Konto?</a:t>
            </a:r>
            <a:endParaRPr lang="de-AT" sz="3200" dirty="0">
              <a:solidFill>
                <a:srgbClr val="EE7C07"/>
              </a:solidFill>
            </a:endParaRPr>
          </a:p>
        </p:txBody>
      </p:sp>
      <p:grpSp>
        <p:nvGrpSpPr>
          <p:cNvPr id="8" name="Group 4"/>
          <p:cNvGrpSpPr>
            <a:grpSpLocks noChangeAspect="1"/>
          </p:cNvGrpSpPr>
          <p:nvPr/>
        </p:nvGrpSpPr>
        <p:grpSpPr bwMode="auto">
          <a:xfrm>
            <a:off x="3330575" y="219075"/>
            <a:ext cx="5788025" cy="2060575"/>
            <a:chOff x="2098" y="138"/>
            <a:chExt cx="3646" cy="1298"/>
          </a:xfrm>
        </p:grpSpPr>
        <p:sp>
          <p:nvSpPr>
            <p:cNvPr id="11" name="AutoShape 3"/>
            <p:cNvSpPr>
              <a:spLocks noChangeAspect="1" noChangeArrowheads="1" noTextEdit="1"/>
            </p:cNvSpPr>
            <p:nvPr/>
          </p:nvSpPr>
          <p:spPr bwMode="auto">
            <a:xfrm>
              <a:off x="2098" y="138"/>
              <a:ext cx="3646" cy="1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2" name="Freeform 5"/>
            <p:cNvSpPr>
              <a:spLocks/>
            </p:cNvSpPr>
            <p:nvPr/>
          </p:nvSpPr>
          <p:spPr bwMode="auto">
            <a:xfrm>
              <a:off x="2104" y="144"/>
              <a:ext cx="3634" cy="1286"/>
            </a:xfrm>
            <a:custGeom>
              <a:avLst/>
              <a:gdLst>
                <a:gd name="T0" fmla="*/ 1817 w 3634"/>
                <a:gd name="T1" fmla="*/ 1189 h 1286"/>
                <a:gd name="T2" fmla="*/ 2184 w 3634"/>
                <a:gd name="T3" fmla="*/ 1174 h 1286"/>
                <a:gd name="T4" fmla="*/ 2526 w 3634"/>
                <a:gd name="T5" fmla="*/ 1140 h 1286"/>
                <a:gd name="T6" fmla="*/ 2832 w 3634"/>
                <a:gd name="T7" fmla="*/ 1085 h 1286"/>
                <a:gd name="T8" fmla="*/ 3038 w 3634"/>
                <a:gd name="T9" fmla="*/ 1034 h 1286"/>
                <a:gd name="T10" fmla="*/ 3163 w 3634"/>
                <a:gd name="T11" fmla="*/ 993 h 1286"/>
                <a:gd name="T12" fmla="*/ 3273 w 3634"/>
                <a:gd name="T13" fmla="*/ 950 h 1286"/>
                <a:gd name="T14" fmla="*/ 3369 w 3634"/>
                <a:gd name="T15" fmla="*/ 901 h 1286"/>
                <a:gd name="T16" fmla="*/ 3453 w 3634"/>
                <a:gd name="T17" fmla="*/ 850 h 1286"/>
                <a:gd name="T18" fmla="*/ 3524 w 3634"/>
                <a:gd name="T19" fmla="*/ 798 h 1286"/>
                <a:gd name="T20" fmla="*/ 3576 w 3634"/>
                <a:gd name="T21" fmla="*/ 744 h 1286"/>
                <a:gd name="T22" fmla="*/ 3614 w 3634"/>
                <a:gd name="T23" fmla="*/ 683 h 1286"/>
                <a:gd name="T24" fmla="*/ 3630 w 3634"/>
                <a:gd name="T25" fmla="*/ 623 h 1286"/>
                <a:gd name="T26" fmla="*/ 3634 w 3634"/>
                <a:gd name="T27" fmla="*/ 594 h 1286"/>
                <a:gd name="T28" fmla="*/ 3624 w 3634"/>
                <a:gd name="T29" fmla="*/ 534 h 1286"/>
                <a:gd name="T30" fmla="*/ 3598 w 3634"/>
                <a:gd name="T31" fmla="*/ 474 h 1286"/>
                <a:gd name="T32" fmla="*/ 3553 w 3634"/>
                <a:gd name="T33" fmla="*/ 416 h 1286"/>
                <a:gd name="T34" fmla="*/ 3492 w 3634"/>
                <a:gd name="T35" fmla="*/ 362 h 1286"/>
                <a:gd name="T36" fmla="*/ 3415 w 3634"/>
                <a:gd name="T37" fmla="*/ 310 h 1286"/>
                <a:gd name="T38" fmla="*/ 3324 w 3634"/>
                <a:gd name="T39" fmla="*/ 261 h 1286"/>
                <a:gd name="T40" fmla="*/ 3218 w 3634"/>
                <a:gd name="T41" fmla="*/ 215 h 1286"/>
                <a:gd name="T42" fmla="*/ 3102 w 3634"/>
                <a:gd name="T43" fmla="*/ 175 h 1286"/>
                <a:gd name="T44" fmla="*/ 2973 w 3634"/>
                <a:gd name="T45" fmla="*/ 135 h 1286"/>
                <a:gd name="T46" fmla="*/ 2683 w 3634"/>
                <a:gd name="T47" fmla="*/ 72 h 1286"/>
                <a:gd name="T48" fmla="*/ 2358 w 3634"/>
                <a:gd name="T49" fmla="*/ 26 h 1286"/>
                <a:gd name="T50" fmla="*/ 2004 w 3634"/>
                <a:gd name="T51" fmla="*/ 3 h 1286"/>
                <a:gd name="T52" fmla="*/ 1817 w 3634"/>
                <a:gd name="T53" fmla="*/ 0 h 1286"/>
                <a:gd name="T54" fmla="*/ 1450 w 3634"/>
                <a:gd name="T55" fmla="*/ 11 h 1286"/>
                <a:gd name="T56" fmla="*/ 1108 w 3634"/>
                <a:gd name="T57" fmla="*/ 46 h 1286"/>
                <a:gd name="T58" fmla="*/ 799 w 3634"/>
                <a:gd name="T59" fmla="*/ 100 h 1286"/>
                <a:gd name="T60" fmla="*/ 596 w 3634"/>
                <a:gd name="T61" fmla="*/ 155 h 1286"/>
                <a:gd name="T62" fmla="*/ 471 w 3634"/>
                <a:gd name="T63" fmla="*/ 195 h 1286"/>
                <a:gd name="T64" fmla="*/ 361 w 3634"/>
                <a:gd name="T65" fmla="*/ 238 h 1286"/>
                <a:gd name="T66" fmla="*/ 261 w 3634"/>
                <a:gd name="T67" fmla="*/ 287 h 1286"/>
                <a:gd name="T68" fmla="*/ 178 w 3634"/>
                <a:gd name="T69" fmla="*/ 336 h 1286"/>
                <a:gd name="T70" fmla="*/ 110 w 3634"/>
                <a:gd name="T71" fmla="*/ 390 h 1286"/>
                <a:gd name="T72" fmla="*/ 58 w 3634"/>
                <a:gd name="T73" fmla="*/ 445 h 1286"/>
                <a:gd name="T74" fmla="*/ 20 w 3634"/>
                <a:gd name="T75" fmla="*/ 502 h 1286"/>
                <a:gd name="T76" fmla="*/ 4 w 3634"/>
                <a:gd name="T77" fmla="*/ 563 h 1286"/>
                <a:gd name="T78" fmla="*/ 0 w 3634"/>
                <a:gd name="T79" fmla="*/ 594 h 1286"/>
                <a:gd name="T80" fmla="*/ 10 w 3634"/>
                <a:gd name="T81" fmla="*/ 654 h 1286"/>
                <a:gd name="T82" fmla="*/ 36 w 3634"/>
                <a:gd name="T83" fmla="*/ 715 h 1286"/>
                <a:gd name="T84" fmla="*/ 81 w 3634"/>
                <a:gd name="T85" fmla="*/ 769 h 1286"/>
                <a:gd name="T86" fmla="*/ 142 w 3634"/>
                <a:gd name="T87" fmla="*/ 824 h 1286"/>
                <a:gd name="T88" fmla="*/ 219 w 3634"/>
                <a:gd name="T89" fmla="*/ 876 h 1286"/>
                <a:gd name="T90" fmla="*/ 310 w 3634"/>
                <a:gd name="T91" fmla="*/ 924 h 1286"/>
                <a:gd name="T92" fmla="*/ 416 w 3634"/>
                <a:gd name="T93" fmla="*/ 970 h 1286"/>
                <a:gd name="T94" fmla="*/ 532 w 3634"/>
                <a:gd name="T95" fmla="*/ 1013 h 1286"/>
                <a:gd name="T96" fmla="*/ 532 w 3634"/>
                <a:gd name="T97" fmla="*/ 1016 h 1286"/>
                <a:gd name="T98" fmla="*/ 506 w 3634"/>
                <a:gd name="T99" fmla="*/ 1042 h 1286"/>
                <a:gd name="T100" fmla="*/ 326 w 3634"/>
                <a:gd name="T101" fmla="*/ 1174 h 1286"/>
                <a:gd name="T102" fmla="*/ 203 w 3634"/>
                <a:gd name="T103" fmla="*/ 1266 h 1286"/>
                <a:gd name="T104" fmla="*/ 184 w 3634"/>
                <a:gd name="T105" fmla="*/ 1283 h 1286"/>
                <a:gd name="T106" fmla="*/ 216 w 3634"/>
                <a:gd name="T107" fmla="*/ 1275 h 1286"/>
                <a:gd name="T108" fmla="*/ 358 w 3634"/>
                <a:gd name="T109" fmla="*/ 1203 h 1286"/>
                <a:gd name="T110" fmla="*/ 645 w 3634"/>
                <a:gd name="T111" fmla="*/ 1048 h 1286"/>
                <a:gd name="T112" fmla="*/ 790 w 3634"/>
                <a:gd name="T113" fmla="*/ 1082 h 1286"/>
                <a:gd name="T114" fmla="*/ 941 w 3634"/>
                <a:gd name="T115" fmla="*/ 1114 h 1286"/>
                <a:gd name="T116" fmla="*/ 1144 w 3634"/>
                <a:gd name="T117" fmla="*/ 1146 h 1286"/>
                <a:gd name="T118" fmla="*/ 1356 w 3634"/>
                <a:gd name="T119" fmla="*/ 1169 h 1286"/>
                <a:gd name="T120" fmla="*/ 1582 w 3634"/>
                <a:gd name="T121" fmla="*/ 1183 h 1286"/>
                <a:gd name="T122" fmla="*/ 1817 w 3634"/>
                <a:gd name="T123" fmla="*/ 1189 h 1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34" h="1286">
                  <a:moveTo>
                    <a:pt x="1817" y="1189"/>
                  </a:moveTo>
                  <a:lnTo>
                    <a:pt x="1817" y="1189"/>
                  </a:lnTo>
                  <a:lnTo>
                    <a:pt x="2004" y="1186"/>
                  </a:lnTo>
                  <a:lnTo>
                    <a:pt x="2184" y="1174"/>
                  </a:lnTo>
                  <a:lnTo>
                    <a:pt x="2358" y="1160"/>
                  </a:lnTo>
                  <a:lnTo>
                    <a:pt x="2526" y="1140"/>
                  </a:lnTo>
                  <a:lnTo>
                    <a:pt x="2683" y="1117"/>
                  </a:lnTo>
                  <a:lnTo>
                    <a:pt x="2832" y="1085"/>
                  </a:lnTo>
                  <a:lnTo>
                    <a:pt x="2973" y="1051"/>
                  </a:lnTo>
                  <a:lnTo>
                    <a:pt x="3038" y="1034"/>
                  </a:lnTo>
                  <a:lnTo>
                    <a:pt x="3102" y="1013"/>
                  </a:lnTo>
                  <a:lnTo>
                    <a:pt x="3163" y="993"/>
                  </a:lnTo>
                  <a:lnTo>
                    <a:pt x="3218" y="970"/>
                  </a:lnTo>
                  <a:lnTo>
                    <a:pt x="3273" y="950"/>
                  </a:lnTo>
                  <a:lnTo>
                    <a:pt x="3324" y="924"/>
                  </a:lnTo>
                  <a:lnTo>
                    <a:pt x="3369" y="901"/>
                  </a:lnTo>
                  <a:lnTo>
                    <a:pt x="3415" y="876"/>
                  </a:lnTo>
                  <a:lnTo>
                    <a:pt x="3453" y="850"/>
                  </a:lnTo>
                  <a:lnTo>
                    <a:pt x="3492" y="824"/>
                  </a:lnTo>
                  <a:lnTo>
                    <a:pt x="3524" y="798"/>
                  </a:lnTo>
                  <a:lnTo>
                    <a:pt x="3553" y="769"/>
                  </a:lnTo>
                  <a:lnTo>
                    <a:pt x="3576" y="744"/>
                  </a:lnTo>
                  <a:lnTo>
                    <a:pt x="3598" y="715"/>
                  </a:lnTo>
                  <a:lnTo>
                    <a:pt x="3614" y="683"/>
                  </a:lnTo>
                  <a:lnTo>
                    <a:pt x="3624" y="654"/>
                  </a:lnTo>
                  <a:lnTo>
                    <a:pt x="3630" y="623"/>
                  </a:lnTo>
                  <a:lnTo>
                    <a:pt x="3634" y="594"/>
                  </a:lnTo>
                  <a:lnTo>
                    <a:pt x="3634" y="594"/>
                  </a:lnTo>
                  <a:lnTo>
                    <a:pt x="3630" y="563"/>
                  </a:lnTo>
                  <a:lnTo>
                    <a:pt x="3624" y="534"/>
                  </a:lnTo>
                  <a:lnTo>
                    <a:pt x="3614" y="502"/>
                  </a:lnTo>
                  <a:lnTo>
                    <a:pt x="3598" y="474"/>
                  </a:lnTo>
                  <a:lnTo>
                    <a:pt x="3576" y="445"/>
                  </a:lnTo>
                  <a:lnTo>
                    <a:pt x="3553" y="416"/>
                  </a:lnTo>
                  <a:lnTo>
                    <a:pt x="3524" y="390"/>
                  </a:lnTo>
                  <a:lnTo>
                    <a:pt x="3492" y="362"/>
                  </a:lnTo>
                  <a:lnTo>
                    <a:pt x="3453" y="336"/>
                  </a:lnTo>
                  <a:lnTo>
                    <a:pt x="3415" y="310"/>
                  </a:lnTo>
                  <a:lnTo>
                    <a:pt x="3369" y="287"/>
                  </a:lnTo>
                  <a:lnTo>
                    <a:pt x="3324" y="261"/>
                  </a:lnTo>
                  <a:lnTo>
                    <a:pt x="3273" y="238"/>
                  </a:lnTo>
                  <a:lnTo>
                    <a:pt x="3218" y="215"/>
                  </a:lnTo>
                  <a:lnTo>
                    <a:pt x="3163" y="195"/>
                  </a:lnTo>
                  <a:lnTo>
                    <a:pt x="3102" y="175"/>
                  </a:lnTo>
                  <a:lnTo>
                    <a:pt x="3038" y="155"/>
                  </a:lnTo>
                  <a:lnTo>
                    <a:pt x="2973" y="135"/>
                  </a:lnTo>
                  <a:lnTo>
                    <a:pt x="2832" y="100"/>
                  </a:lnTo>
                  <a:lnTo>
                    <a:pt x="2683" y="72"/>
                  </a:lnTo>
                  <a:lnTo>
                    <a:pt x="2526" y="46"/>
                  </a:lnTo>
                  <a:lnTo>
                    <a:pt x="2358" y="26"/>
                  </a:lnTo>
                  <a:lnTo>
                    <a:pt x="2184" y="11"/>
                  </a:lnTo>
                  <a:lnTo>
                    <a:pt x="2004" y="3"/>
                  </a:lnTo>
                  <a:lnTo>
                    <a:pt x="1817" y="0"/>
                  </a:lnTo>
                  <a:lnTo>
                    <a:pt x="1817" y="0"/>
                  </a:lnTo>
                  <a:lnTo>
                    <a:pt x="1630" y="3"/>
                  </a:lnTo>
                  <a:lnTo>
                    <a:pt x="1450" y="11"/>
                  </a:lnTo>
                  <a:lnTo>
                    <a:pt x="1276" y="26"/>
                  </a:lnTo>
                  <a:lnTo>
                    <a:pt x="1108" y="46"/>
                  </a:lnTo>
                  <a:lnTo>
                    <a:pt x="951" y="72"/>
                  </a:lnTo>
                  <a:lnTo>
                    <a:pt x="799" y="100"/>
                  </a:lnTo>
                  <a:lnTo>
                    <a:pt x="661" y="135"/>
                  </a:lnTo>
                  <a:lnTo>
                    <a:pt x="596" y="155"/>
                  </a:lnTo>
                  <a:lnTo>
                    <a:pt x="532" y="175"/>
                  </a:lnTo>
                  <a:lnTo>
                    <a:pt x="471" y="195"/>
                  </a:lnTo>
                  <a:lnTo>
                    <a:pt x="416" y="215"/>
                  </a:lnTo>
                  <a:lnTo>
                    <a:pt x="361" y="238"/>
                  </a:lnTo>
                  <a:lnTo>
                    <a:pt x="310" y="261"/>
                  </a:lnTo>
                  <a:lnTo>
                    <a:pt x="261" y="287"/>
                  </a:lnTo>
                  <a:lnTo>
                    <a:pt x="219" y="310"/>
                  </a:lnTo>
                  <a:lnTo>
                    <a:pt x="178" y="336"/>
                  </a:lnTo>
                  <a:lnTo>
                    <a:pt x="142" y="362"/>
                  </a:lnTo>
                  <a:lnTo>
                    <a:pt x="110" y="390"/>
                  </a:lnTo>
                  <a:lnTo>
                    <a:pt x="81" y="416"/>
                  </a:lnTo>
                  <a:lnTo>
                    <a:pt x="58" y="445"/>
                  </a:lnTo>
                  <a:lnTo>
                    <a:pt x="36" y="474"/>
                  </a:lnTo>
                  <a:lnTo>
                    <a:pt x="20" y="502"/>
                  </a:lnTo>
                  <a:lnTo>
                    <a:pt x="10" y="534"/>
                  </a:lnTo>
                  <a:lnTo>
                    <a:pt x="4" y="563"/>
                  </a:lnTo>
                  <a:lnTo>
                    <a:pt x="0" y="594"/>
                  </a:lnTo>
                  <a:lnTo>
                    <a:pt x="0" y="594"/>
                  </a:lnTo>
                  <a:lnTo>
                    <a:pt x="4" y="623"/>
                  </a:lnTo>
                  <a:lnTo>
                    <a:pt x="10" y="654"/>
                  </a:lnTo>
                  <a:lnTo>
                    <a:pt x="20" y="683"/>
                  </a:lnTo>
                  <a:lnTo>
                    <a:pt x="36" y="715"/>
                  </a:lnTo>
                  <a:lnTo>
                    <a:pt x="58" y="744"/>
                  </a:lnTo>
                  <a:lnTo>
                    <a:pt x="81" y="769"/>
                  </a:lnTo>
                  <a:lnTo>
                    <a:pt x="110" y="798"/>
                  </a:lnTo>
                  <a:lnTo>
                    <a:pt x="142" y="824"/>
                  </a:lnTo>
                  <a:lnTo>
                    <a:pt x="178" y="850"/>
                  </a:lnTo>
                  <a:lnTo>
                    <a:pt x="219" y="876"/>
                  </a:lnTo>
                  <a:lnTo>
                    <a:pt x="261" y="901"/>
                  </a:lnTo>
                  <a:lnTo>
                    <a:pt x="310" y="924"/>
                  </a:lnTo>
                  <a:lnTo>
                    <a:pt x="361" y="950"/>
                  </a:lnTo>
                  <a:lnTo>
                    <a:pt x="416" y="970"/>
                  </a:lnTo>
                  <a:lnTo>
                    <a:pt x="471" y="993"/>
                  </a:lnTo>
                  <a:lnTo>
                    <a:pt x="532" y="1013"/>
                  </a:lnTo>
                  <a:lnTo>
                    <a:pt x="532" y="1013"/>
                  </a:lnTo>
                  <a:lnTo>
                    <a:pt x="532" y="1016"/>
                  </a:lnTo>
                  <a:lnTo>
                    <a:pt x="529" y="1022"/>
                  </a:lnTo>
                  <a:lnTo>
                    <a:pt x="506" y="1042"/>
                  </a:lnTo>
                  <a:lnTo>
                    <a:pt x="426" y="1100"/>
                  </a:lnTo>
                  <a:lnTo>
                    <a:pt x="326" y="1174"/>
                  </a:lnTo>
                  <a:lnTo>
                    <a:pt x="232" y="1240"/>
                  </a:lnTo>
                  <a:lnTo>
                    <a:pt x="203" y="1266"/>
                  </a:lnTo>
                  <a:lnTo>
                    <a:pt x="187" y="1281"/>
                  </a:lnTo>
                  <a:lnTo>
                    <a:pt x="184" y="1283"/>
                  </a:lnTo>
                  <a:lnTo>
                    <a:pt x="190" y="1286"/>
                  </a:lnTo>
                  <a:lnTo>
                    <a:pt x="216" y="1275"/>
                  </a:lnTo>
                  <a:lnTo>
                    <a:pt x="271" y="1249"/>
                  </a:lnTo>
                  <a:lnTo>
                    <a:pt x="358" y="1203"/>
                  </a:lnTo>
                  <a:lnTo>
                    <a:pt x="645" y="1048"/>
                  </a:lnTo>
                  <a:lnTo>
                    <a:pt x="645" y="1048"/>
                  </a:lnTo>
                  <a:lnTo>
                    <a:pt x="715" y="1065"/>
                  </a:lnTo>
                  <a:lnTo>
                    <a:pt x="790" y="1082"/>
                  </a:lnTo>
                  <a:lnTo>
                    <a:pt x="941" y="1114"/>
                  </a:lnTo>
                  <a:lnTo>
                    <a:pt x="941" y="1114"/>
                  </a:lnTo>
                  <a:lnTo>
                    <a:pt x="1041" y="1131"/>
                  </a:lnTo>
                  <a:lnTo>
                    <a:pt x="1144" y="1146"/>
                  </a:lnTo>
                  <a:lnTo>
                    <a:pt x="1250" y="1157"/>
                  </a:lnTo>
                  <a:lnTo>
                    <a:pt x="1356" y="1169"/>
                  </a:lnTo>
                  <a:lnTo>
                    <a:pt x="1469" y="1177"/>
                  </a:lnTo>
                  <a:lnTo>
                    <a:pt x="1582" y="1183"/>
                  </a:lnTo>
                  <a:lnTo>
                    <a:pt x="1698" y="1186"/>
                  </a:lnTo>
                  <a:lnTo>
                    <a:pt x="1817" y="1189"/>
                  </a:lnTo>
                  <a:lnTo>
                    <a:pt x="1817" y="1189"/>
                  </a:lnTo>
                  <a:close/>
                </a:path>
              </a:pathLst>
            </a:custGeom>
            <a:noFill/>
            <a:ln w="20638">
              <a:solidFill>
                <a:srgbClr val="64636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grpSp>
    </p:spTree>
    <p:extLst>
      <p:ext uri="{BB962C8B-B14F-4D97-AF65-F5344CB8AC3E}">
        <p14:creationId xmlns:p14="http://schemas.microsoft.com/office/powerpoint/2010/main" val="27119065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59" y="1124744"/>
            <a:ext cx="2462113" cy="5229200"/>
          </a:xfrm>
          <a:prstGeom prst="rect">
            <a:avLst/>
          </a:prstGeom>
        </p:spPr>
      </p:pic>
      <p:sp>
        <p:nvSpPr>
          <p:cNvPr id="2" name="Titel 1"/>
          <p:cNvSpPr>
            <a:spLocks noGrp="1"/>
          </p:cNvSpPr>
          <p:nvPr>
            <p:ph type="title"/>
          </p:nvPr>
        </p:nvSpPr>
        <p:spPr/>
        <p:txBody>
          <a:bodyPr>
            <a:normAutofit/>
          </a:bodyPr>
          <a:lstStyle/>
          <a:p>
            <a:r>
              <a:rPr lang="de-AT" dirty="0" smtClean="0">
                <a:solidFill>
                  <a:srgbClr val="EE7C07"/>
                </a:solidFill>
              </a:rPr>
              <a:t>Das Fotoalbum – die Galerie</a:t>
            </a:r>
            <a:endParaRPr lang="de-AT" dirty="0">
              <a:solidFill>
                <a:srgbClr val="EE7C07"/>
              </a:solidFill>
            </a:endParaRPr>
          </a:p>
        </p:txBody>
      </p:sp>
      <p:sp>
        <p:nvSpPr>
          <p:cNvPr id="13" name="Pfeil nach rechts 12"/>
          <p:cNvSpPr/>
          <p:nvPr/>
        </p:nvSpPr>
        <p:spPr>
          <a:xfrm>
            <a:off x="3491880" y="3827632"/>
            <a:ext cx="582259" cy="360000"/>
          </a:xfrm>
          <a:prstGeom prst="rightArrow">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Ellipse 13"/>
          <p:cNvSpPr/>
          <p:nvPr/>
        </p:nvSpPr>
        <p:spPr>
          <a:xfrm>
            <a:off x="2167348" y="4509120"/>
            <a:ext cx="765224" cy="765224"/>
          </a:xfrm>
          <a:prstGeom prst="ellipse">
            <a:avLst/>
          </a:prstGeom>
          <a:solidFill>
            <a:srgbClr val="FF0000">
              <a:alpha val="30000"/>
            </a:srgbClr>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6056" y="1187011"/>
            <a:ext cx="2743731" cy="5166933"/>
          </a:xfrm>
          <a:prstGeom prst="rect">
            <a:avLst/>
          </a:prstGeom>
        </p:spPr>
      </p:pic>
    </p:spTree>
    <p:extLst>
      <p:ext uri="{BB962C8B-B14F-4D97-AF65-F5344CB8AC3E}">
        <p14:creationId xmlns:p14="http://schemas.microsoft.com/office/powerpoint/2010/main" val="2685234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AT" dirty="0" smtClean="0">
                <a:solidFill>
                  <a:srgbClr val="EE7C07"/>
                </a:solidFill>
              </a:rPr>
              <a:t>Wozu ein </a:t>
            </a:r>
            <a:r>
              <a:rPr lang="de-AT" smtClean="0">
                <a:solidFill>
                  <a:srgbClr val="EE7C07"/>
                </a:solidFill>
              </a:rPr>
              <a:t>Google Konto?</a:t>
            </a:r>
            <a:endParaRPr lang="de-AT" dirty="0">
              <a:solidFill>
                <a:srgbClr val="EE7C07"/>
              </a:solidFill>
            </a:endParaRPr>
          </a:p>
        </p:txBody>
      </p:sp>
      <p:pic>
        <p:nvPicPr>
          <p:cNvPr id="5122" name="Picture 2" descr="F:\Sales Marketing Projekte\03_Handyschule\Bild Google Diens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2132856"/>
            <a:ext cx="3570767" cy="3683868"/>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2"/>
          <p:cNvSpPr txBox="1">
            <a:spLocks/>
          </p:cNvSpPr>
          <p:nvPr/>
        </p:nvSpPr>
        <p:spPr>
          <a:xfrm>
            <a:off x="683568" y="1417638"/>
            <a:ext cx="4104456" cy="45779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24000" indent="0">
              <a:spcBef>
                <a:spcPts val="600"/>
              </a:spcBef>
              <a:buFont typeface="Arial" panose="020B0604020202020204" pitchFamily="34" charset="0"/>
              <a:buNone/>
            </a:pPr>
            <a:r>
              <a:rPr lang="de-AT" sz="2800" dirty="0" smtClean="0"/>
              <a:t>Kostenloser Zugang zu vielen Google Diensten:</a:t>
            </a:r>
          </a:p>
          <a:p>
            <a:pPr marL="781200" indent="-457200">
              <a:spcBef>
                <a:spcPts val="600"/>
              </a:spcBef>
            </a:pPr>
            <a:r>
              <a:rPr lang="de-AT" sz="2800" dirty="0" smtClean="0"/>
              <a:t>Google Browser</a:t>
            </a:r>
          </a:p>
          <a:p>
            <a:pPr marL="781200" indent="-457200">
              <a:spcBef>
                <a:spcPts val="600"/>
              </a:spcBef>
            </a:pPr>
            <a:r>
              <a:rPr lang="de-AT" sz="2800" dirty="0" err="1" smtClean="0"/>
              <a:t>Gmail</a:t>
            </a:r>
            <a:r>
              <a:rPr lang="de-AT" sz="2800" dirty="0" smtClean="0"/>
              <a:t> E-Mail Dienst</a:t>
            </a:r>
          </a:p>
          <a:p>
            <a:pPr marL="781200" indent="-457200">
              <a:spcBef>
                <a:spcPts val="600"/>
              </a:spcBef>
            </a:pPr>
            <a:r>
              <a:rPr lang="de-AT" sz="2800" dirty="0" smtClean="0"/>
              <a:t>Play Store</a:t>
            </a:r>
          </a:p>
          <a:p>
            <a:pPr marL="781200" indent="-457200">
              <a:spcBef>
                <a:spcPts val="600"/>
              </a:spcBef>
            </a:pPr>
            <a:r>
              <a:rPr lang="de-AT" sz="2800" dirty="0" smtClean="0"/>
              <a:t>Google </a:t>
            </a:r>
            <a:r>
              <a:rPr lang="de-AT" sz="2800" dirty="0" err="1" smtClean="0"/>
              <a:t>Maps</a:t>
            </a:r>
            <a:endParaRPr lang="de-AT" sz="2800" dirty="0" smtClean="0"/>
          </a:p>
          <a:p>
            <a:pPr marL="781200" indent="-457200">
              <a:spcBef>
                <a:spcPts val="600"/>
              </a:spcBef>
            </a:pPr>
            <a:r>
              <a:rPr lang="de-AT" sz="2800" dirty="0" smtClean="0"/>
              <a:t>Google Kalender</a:t>
            </a:r>
          </a:p>
          <a:p>
            <a:pPr marL="781200" indent="-457200">
              <a:spcBef>
                <a:spcPts val="600"/>
              </a:spcBef>
            </a:pPr>
            <a:r>
              <a:rPr lang="de-AT" sz="2800" dirty="0" smtClean="0"/>
              <a:t>YouTube</a:t>
            </a:r>
          </a:p>
          <a:p>
            <a:pPr marL="781200" indent="-457200">
              <a:spcBef>
                <a:spcPts val="600"/>
              </a:spcBef>
            </a:pPr>
            <a:r>
              <a:rPr lang="de-AT" sz="2800" dirty="0" smtClean="0"/>
              <a:t>Google Fotos</a:t>
            </a:r>
          </a:p>
          <a:p>
            <a:pPr marL="781200" indent="-457200">
              <a:spcBef>
                <a:spcPts val="600"/>
              </a:spcBef>
            </a:pPr>
            <a:r>
              <a:rPr lang="de-AT" sz="2800" dirty="0" smtClean="0"/>
              <a:t>Google Drive</a:t>
            </a:r>
          </a:p>
        </p:txBody>
      </p:sp>
    </p:spTree>
    <p:extLst>
      <p:ext uri="{BB962C8B-B14F-4D97-AF65-F5344CB8AC3E}">
        <p14:creationId xmlns:p14="http://schemas.microsoft.com/office/powerpoint/2010/main" val="41211251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AT" dirty="0" smtClean="0">
                <a:solidFill>
                  <a:srgbClr val="EE7C07"/>
                </a:solidFill>
              </a:rPr>
              <a:t>Was muss ich mir merken?</a:t>
            </a:r>
            <a:endParaRPr lang="de-AT" dirty="0">
              <a:solidFill>
                <a:srgbClr val="EE7C07"/>
              </a:solidFill>
            </a:endParaRPr>
          </a:p>
        </p:txBody>
      </p:sp>
      <p:sp>
        <p:nvSpPr>
          <p:cNvPr id="7" name="Inhaltsplatzhalter 2"/>
          <p:cNvSpPr txBox="1">
            <a:spLocks/>
          </p:cNvSpPr>
          <p:nvPr/>
        </p:nvSpPr>
        <p:spPr>
          <a:xfrm>
            <a:off x="683568" y="1417638"/>
            <a:ext cx="4464496" cy="45779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24000" indent="0">
              <a:spcBef>
                <a:spcPts val="600"/>
              </a:spcBef>
              <a:buFont typeface="Arial" panose="020B0604020202020204" pitchFamily="34" charset="0"/>
              <a:buNone/>
            </a:pPr>
            <a:r>
              <a:rPr lang="de-AT" sz="2800" dirty="0" smtClean="0"/>
              <a:t>Die eigene E-Mail-Adresse, die bei der Installation angelegt wurde:</a:t>
            </a:r>
          </a:p>
          <a:p>
            <a:pPr marL="324000" indent="0">
              <a:spcBef>
                <a:spcPts val="600"/>
              </a:spcBef>
              <a:buFont typeface="Arial" panose="020B0604020202020204" pitchFamily="34" charset="0"/>
              <a:buNone/>
            </a:pPr>
            <a:r>
              <a:rPr lang="de-AT" sz="2800" dirty="0" smtClean="0">
                <a:hlinkClick r:id="rId2"/>
              </a:rPr>
              <a:t>___________@gmail.com</a:t>
            </a:r>
            <a:endParaRPr lang="de-AT" sz="2800" dirty="0" smtClean="0"/>
          </a:p>
          <a:p>
            <a:pPr marL="324000" indent="0">
              <a:spcBef>
                <a:spcPts val="600"/>
              </a:spcBef>
              <a:buFont typeface="Arial" panose="020B0604020202020204" pitchFamily="34" charset="0"/>
              <a:buNone/>
            </a:pPr>
            <a:endParaRPr lang="de-AT" sz="2800" dirty="0"/>
          </a:p>
          <a:p>
            <a:pPr marL="324000" indent="0">
              <a:spcBef>
                <a:spcPts val="600"/>
              </a:spcBef>
              <a:buFont typeface="Arial" panose="020B0604020202020204" pitchFamily="34" charset="0"/>
              <a:buNone/>
            </a:pPr>
            <a:r>
              <a:rPr lang="de-AT" sz="2800" dirty="0" smtClean="0"/>
              <a:t>Das Passwort zu dieser </a:t>
            </a:r>
            <a:r>
              <a:rPr lang="de-AT" sz="2800" dirty="0" err="1" smtClean="0"/>
              <a:t>Gmail</a:t>
            </a:r>
            <a:r>
              <a:rPr lang="de-AT" sz="2800" dirty="0"/>
              <a:t>-</a:t>
            </a:r>
            <a:r>
              <a:rPr lang="de-AT" sz="2800" smtClean="0"/>
              <a:t>Adresse</a:t>
            </a:r>
            <a:r>
              <a:rPr lang="de-AT" sz="2800" dirty="0" smtClean="0"/>
              <a:t>:</a:t>
            </a:r>
          </a:p>
          <a:p>
            <a:pPr marL="324000" indent="0">
              <a:spcBef>
                <a:spcPts val="600"/>
              </a:spcBef>
              <a:buNone/>
            </a:pPr>
            <a:r>
              <a:rPr lang="de-AT" sz="2800" dirty="0" smtClean="0">
                <a:hlinkClick r:id="rId2"/>
              </a:rPr>
              <a:t>_____________________</a:t>
            </a:r>
            <a:endParaRPr lang="de-AT" sz="2800" dirty="0" smtClean="0"/>
          </a:p>
        </p:txBody>
      </p:sp>
      <p:pic>
        <p:nvPicPr>
          <p:cNvPr id="8" name="Picture 2" descr="Bildergebnis für Google Services"/>
          <p:cNvPicPr>
            <a:picLocks noChangeAspect="1" noChangeArrowheads="1"/>
          </p:cNvPicPr>
          <p:nvPr/>
        </p:nvPicPr>
        <p:blipFill rotWithShape="1">
          <a:blip r:embed="rId3">
            <a:extLst>
              <a:ext uri="{28A0092B-C50C-407E-A947-70E740481C1C}">
                <a14:useLocalDpi xmlns:a14="http://schemas.microsoft.com/office/drawing/2010/main" val="0"/>
              </a:ext>
            </a:extLst>
          </a:blip>
          <a:srcRect l="1618" t="35133" r="84838" b="45619"/>
          <a:stretch/>
        </p:blipFill>
        <p:spPr bwMode="auto">
          <a:xfrm>
            <a:off x="5940152" y="1916833"/>
            <a:ext cx="2209094" cy="1789784"/>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6465053" y="3501008"/>
            <a:ext cx="1159292" cy="584775"/>
          </a:xfrm>
          <a:prstGeom prst="rect">
            <a:avLst/>
          </a:prstGeom>
        </p:spPr>
        <p:txBody>
          <a:bodyPr wrap="none">
            <a:spAutoFit/>
          </a:bodyPr>
          <a:lstStyle/>
          <a:p>
            <a:r>
              <a:rPr lang="de-AT" sz="3200" dirty="0" err="1" smtClean="0"/>
              <a:t>Gmail</a:t>
            </a:r>
            <a:endParaRPr lang="de-AT" sz="3200" dirty="0"/>
          </a:p>
        </p:txBody>
      </p:sp>
    </p:spTree>
    <p:extLst>
      <p:ext uri="{BB962C8B-B14F-4D97-AF65-F5344CB8AC3E}">
        <p14:creationId xmlns:p14="http://schemas.microsoft.com/office/powerpoint/2010/main" val="29243007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rammer\AppData\Local\Temp\Rar$DRa0.519\Bildblase Links 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609228" cy="5609228"/>
          </a:xfrm>
          <a:prstGeom prst="rect">
            <a:avLst/>
          </a:prstGeom>
          <a:noFill/>
          <a:extLst>
            <a:ext uri="{909E8E84-426E-40DD-AFC4-6F175D3DCCD1}">
              <a14:hiddenFill xmlns:a14="http://schemas.microsoft.com/office/drawing/2010/main">
                <a:solidFill>
                  <a:srgbClr val="FFFFFF"/>
                </a:solidFill>
              </a14:hiddenFill>
            </a:ext>
          </a:extLst>
        </p:spPr>
      </p:pic>
      <p:sp>
        <p:nvSpPr>
          <p:cNvPr id="12" name="Ellipse 11"/>
          <p:cNvSpPr/>
          <p:nvPr/>
        </p:nvSpPr>
        <p:spPr>
          <a:xfrm>
            <a:off x="3355785" y="233744"/>
            <a:ext cx="5788215" cy="19011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AT" sz="3200" dirty="0" smtClean="0">
                <a:solidFill>
                  <a:srgbClr val="CC0000"/>
                </a:solidFill>
              </a:rPr>
              <a:t>Was sind Apps und wozu braucht man sie?</a:t>
            </a:r>
            <a:endParaRPr lang="de-AT" sz="3200" dirty="0">
              <a:solidFill>
                <a:srgbClr val="CC0000"/>
              </a:solidFill>
            </a:endParaRPr>
          </a:p>
        </p:txBody>
      </p:sp>
      <p:pic>
        <p:nvPicPr>
          <p:cNvPr id="13" name="Bild 4" descr="sprechblase.wm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054" y="219231"/>
            <a:ext cx="5788215" cy="2060812"/>
          </a:xfrm>
          <a:prstGeom prst="rect">
            <a:avLst/>
          </a:prstGeom>
        </p:spPr>
      </p:pic>
      <p:sp>
        <p:nvSpPr>
          <p:cNvPr id="5" name="Ellipse 4"/>
          <p:cNvSpPr/>
          <p:nvPr/>
        </p:nvSpPr>
        <p:spPr>
          <a:xfrm>
            <a:off x="3419872" y="346977"/>
            <a:ext cx="5431097" cy="16747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AT" sz="3200" dirty="0" smtClean="0">
                <a:solidFill>
                  <a:srgbClr val="EE7C07"/>
                </a:solidFill>
              </a:rPr>
              <a:t>Wie richte ich mein Google-Konto ein?</a:t>
            </a:r>
            <a:endParaRPr lang="de-AT" sz="3200" dirty="0">
              <a:solidFill>
                <a:srgbClr val="EE7C07"/>
              </a:solidFill>
            </a:endParaRPr>
          </a:p>
        </p:txBody>
      </p:sp>
    </p:spTree>
    <p:extLst>
      <p:ext uri="{BB962C8B-B14F-4D97-AF65-F5344CB8AC3E}">
        <p14:creationId xmlns:p14="http://schemas.microsoft.com/office/powerpoint/2010/main" val="42559405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solidFill>
                  <a:srgbClr val="EE7C07"/>
                </a:solidFill>
              </a:rPr>
              <a:t>Ein Google-Konto einrichten</a:t>
            </a:r>
            <a:endParaRPr lang="de-AT" dirty="0">
              <a:solidFill>
                <a:srgbClr val="EE7C07"/>
              </a:solidFill>
            </a:endParaRPr>
          </a:p>
        </p:txBody>
      </p:sp>
      <p:pic>
        <p:nvPicPr>
          <p:cNvPr id="4098" name="Picture 2" descr="MenÃ¼ &gt; Einstellun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674" y="1417639"/>
            <a:ext cx="4732719" cy="4387626"/>
          </a:xfrm>
          <a:prstGeom prst="rect">
            <a:avLst/>
          </a:prstGeom>
          <a:noFill/>
          <a:extLst>
            <a:ext uri="{909E8E84-426E-40DD-AFC4-6F175D3DCCD1}">
              <a14:hiddenFill xmlns:a14="http://schemas.microsoft.com/office/drawing/2010/main">
                <a:solidFill>
                  <a:srgbClr val="FFFFFF"/>
                </a:solidFill>
              </a14:hiddenFill>
            </a:ext>
          </a:extLst>
        </p:spPr>
      </p:pic>
      <p:sp>
        <p:nvSpPr>
          <p:cNvPr id="5" name="Inhaltsplatzhalter 2"/>
          <p:cNvSpPr txBox="1">
            <a:spLocks/>
          </p:cNvSpPr>
          <p:nvPr/>
        </p:nvSpPr>
        <p:spPr>
          <a:xfrm>
            <a:off x="5111552" y="1600200"/>
            <a:ext cx="4032448" cy="42050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24000" indent="0">
              <a:spcBef>
                <a:spcPts val="600"/>
              </a:spcBef>
              <a:buClr>
                <a:srgbClr val="C00000"/>
              </a:buClr>
              <a:buNone/>
            </a:pPr>
            <a:r>
              <a:rPr lang="de-AT" dirty="0" smtClean="0"/>
              <a:t>Führen Sie </a:t>
            </a:r>
            <a:br>
              <a:rPr lang="de-AT" dirty="0" smtClean="0"/>
            </a:br>
            <a:r>
              <a:rPr lang="de-AT" dirty="0" smtClean="0"/>
              <a:t>Folgendes aus:</a:t>
            </a:r>
            <a:br>
              <a:rPr lang="de-AT" dirty="0" smtClean="0"/>
            </a:br>
            <a:endParaRPr lang="de-AT" dirty="0"/>
          </a:p>
          <a:p>
            <a:pPr marL="781200" indent="-457200">
              <a:spcBef>
                <a:spcPts val="600"/>
              </a:spcBef>
              <a:buClr>
                <a:srgbClr val="EE7C07"/>
              </a:buClr>
              <a:buFont typeface="Wingdings" panose="05000000000000000000" pitchFamily="2" charset="2"/>
              <a:buChar char="§"/>
            </a:pPr>
            <a:r>
              <a:rPr lang="de-AT" dirty="0" smtClean="0"/>
              <a:t>Tippen Sie auf Menü</a:t>
            </a:r>
          </a:p>
          <a:p>
            <a:pPr marL="781200" indent="-457200">
              <a:spcBef>
                <a:spcPts val="600"/>
              </a:spcBef>
              <a:buClr>
                <a:srgbClr val="EE7C07"/>
              </a:buClr>
              <a:buFont typeface="Wingdings" panose="05000000000000000000" pitchFamily="2" charset="2"/>
              <a:buChar char="§"/>
            </a:pPr>
            <a:r>
              <a:rPr lang="de-AT" dirty="0" smtClean="0"/>
              <a:t>Tippen Sie auf Einstellungen</a:t>
            </a:r>
          </a:p>
        </p:txBody>
      </p:sp>
    </p:spTree>
    <p:extLst>
      <p:ext uri="{BB962C8B-B14F-4D97-AF65-F5344CB8AC3E}">
        <p14:creationId xmlns:p14="http://schemas.microsoft.com/office/powerpoint/2010/main" val="118134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solidFill>
                  <a:srgbClr val="EE7C07"/>
                </a:solidFill>
              </a:rPr>
              <a:t>Ein Google-Konto einrichten</a:t>
            </a:r>
            <a:endParaRPr lang="de-AT" dirty="0">
              <a:solidFill>
                <a:srgbClr val="EE7C07"/>
              </a:solidFill>
            </a:endParaRPr>
          </a:p>
        </p:txBody>
      </p:sp>
      <p:sp>
        <p:nvSpPr>
          <p:cNvPr id="5" name="Inhaltsplatzhalter 2"/>
          <p:cNvSpPr txBox="1">
            <a:spLocks/>
          </p:cNvSpPr>
          <p:nvPr/>
        </p:nvSpPr>
        <p:spPr>
          <a:xfrm>
            <a:off x="4554835" y="1556792"/>
            <a:ext cx="4032448" cy="42050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24000" indent="0">
              <a:spcBef>
                <a:spcPts val="600"/>
              </a:spcBef>
              <a:buClr>
                <a:srgbClr val="C00000"/>
              </a:buClr>
              <a:buNone/>
            </a:pPr>
            <a:r>
              <a:rPr lang="de-AT" dirty="0" smtClean="0"/>
              <a:t>Führen Sie </a:t>
            </a:r>
            <a:br>
              <a:rPr lang="de-AT" dirty="0" smtClean="0"/>
            </a:br>
            <a:r>
              <a:rPr lang="de-AT" dirty="0" smtClean="0"/>
              <a:t>Folgendes aus:</a:t>
            </a:r>
            <a:br>
              <a:rPr lang="de-AT" dirty="0" smtClean="0"/>
            </a:br>
            <a:endParaRPr lang="de-AT" dirty="0"/>
          </a:p>
          <a:p>
            <a:pPr marL="781200" indent="-457200">
              <a:spcBef>
                <a:spcPts val="600"/>
              </a:spcBef>
              <a:buClr>
                <a:srgbClr val="EE7C07"/>
              </a:buClr>
              <a:buFont typeface="Wingdings" panose="05000000000000000000" pitchFamily="2" charset="2"/>
              <a:buChar char="§"/>
            </a:pPr>
            <a:r>
              <a:rPr lang="de-AT" dirty="0" smtClean="0"/>
              <a:t>Tippen Sie auf „Cloud und Konten“</a:t>
            </a:r>
          </a:p>
        </p:txBody>
      </p:sp>
      <p:pic>
        <p:nvPicPr>
          <p:cNvPr id="5122" name="Picture 2" descr="Cloud und Konten antipp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417638"/>
            <a:ext cx="2808312" cy="484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27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solidFill>
                  <a:srgbClr val="EE7C07"/>
                </a:solidFill>
              </a:rPr>
              <a:t>Ein Google-Konto einrichten</a:t>
            </a:r>
            <a:endParaRPr lang="de-AT" dirty="0">
              <a:solidFill>
                <a:srgbClr val="EE7C07"/>
              </a:solidFill>
            </a:endParaRPr>
          </a:p>
        </p:txBody>
      </p:sp>
      <p:sp>
        <p:nvSpPr>
          <p:cNvPr id="5" name="Inhaltsplatzhalter 2"/>
          <p:cNvSpPr txBox="1">
            <a:spLocks/>
          </p:cNvSpPr>
          <p:nvPr/>
        </p:nvSpPr>
        <p:spPr>
          <a:xfrm>
            <a:off x="4554835" y="1556792"/>
            <a:ext cx="4032448" cy="42050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24000" indent="0">
              <a:spcBef>
                <a:spcPts val="600"/>
              </a:spcBef>
              <a:buClr>
                <a:srgbClr val="C00000"/>
              </a:buClr>
              <a:buNone/>
            </a:pPr>
            <a:r>
              <a:rPr lang="de-AT" dirty="0" smtClean="0"/>
              <a:t>Führen Sie </a:t>
            </a:r>
            <a:br>
              <a:rPr lang="de-AT" dirty="0" smtClean="0"/>
            </a:br>
            <a:r>
              <a:rPr lang="de-AT" dirty="0" smtClean="0"/>
              <a:t>Folgendes aus:</a:t>
            </a:r>
            <a:br>
              <a:rPr lang="de-AT" dirty="0" smtClean="0"/>
            </a:br>
            <a:endParaRPr lang="de-AT" dirty="0"/>
          </a:p>
          <a:p>
            <a:pPr marL="781200" indent="-457200">
              <a:spcBef>
                <a:spcPts val="600"/>
              </a:spcBef>
              <a:buClr>
                <a:srgbClr val="EE7C07"/>
              </a:buClr>
              <a:buFont typeface="Wingdings" panose="05000000000000000000" pitchFamily="2" charset="2"/>
              <a:buChar char="§"/>
            </a:pPr>
            <a:r>
              <a:rPr lang="de-AT" dirty="0" smtClean="0"/>
              <a:t>Tippen Sie auf „Konten“</a:t>
            </a:r>
          </a:p>
          <a:p>
            <a:pPr marL="781200" indent="-457200">
              <a:spcBef>
                <a:spcPts val="600"/>
              </a:spcBef>
              <a:buClr>
                <a:srgbClr val="EE7C07"/>
              </a:buClr>
              <a:buFont typeface="Wingdings" panose="05000000000000000000" pitchFamily="2" charset="2"/>
              <a:buChar char="§"/>
            </a:pPr>
            <a:r>
              <a:rPr lang="de-AT" dirty="0" smtClean="0"/>
              <a:t>Tippen Sie auf „Konto hinzufügen“</a:t>
            </a:r>
          </a:p>
        </p:txBody>
      </p:sp>
      <p:pic>
        <p:nvPicPr>
          <p:cNvPr id="8194" name="Picture 2" descr="Konten auswÃ¤hl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556792"/>
            <a:ext cx="2286000" cy="29432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Konto hinzufü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5517232"/>
            <a:ext cx="2286000" cy="876300"/>
          </a:xfrm>
          <a:prstGeom prst="rect">
            <a:avLst/>
          </a:prstGeom>
          <a:noFill/>
          <a:extLst>
            <a:ext uri="{909E8E84-426E-40DD-AFC4-6F175D3DCCD1}">
              <a14:hiddenFill xmlns:a14="http://schemas.microsoft.com/office/drawing/2010/main">
                <a:solidFill>
                  <a:srgbClr val="FFFFFF"/>
                </a:solidFill>
              </a14:hiddenFill>
            </a:ext>
          </a:extLst>
        </p:spPr>
      </p:pic>
      <p:sp>
        <p:nvSpPr>
          <p:cNvPr id="7" name="Pfeil nach rechts 6"/>
          <p:cNvSpPr/>
          <p:nvPr/>
        </p:nvSpPr>
        <p:spPr>
          <a:xfrm rot="5400000">
            <a:off x="2183510" y="4780430"/>
            <a:ext cx="582259" cy="360000"/>
          </a:xfrm>
          <a:prstGeom prst="rightArrow">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56200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196"/>
                                        </p:tgtEl>
                                        <p:attrNameLst>
                                          <p:attrName>style.visibility</p:attrName>
                                        </p:attrNameLst>
                                      </p:cBhvr>
                                      <p:to>
                                        <p:strVal val="visible"/>
                                      </p:to>
                                    </p:set>
                                    <p:animEffect transition="in" filter="fade">
                                      <p:cBhvr>
                                        <p:cTn id="28" dur="1000"/>
                                        <p:tgtEl>
                                          <p:spTgt spid="8196"/>
                                        </p:tgtEl>
                                      </p:cBhvr>
                                    </p:animEffect>
                                    <p:anim calcmode="lin" valueType="num">
                                      <p:cBhvr>
                                        <p:cTn id="29" dur="1000" fill="hold"/>
                                        <p:tgtEl>
                                          <p:spTgt spid="8196"/>
                                        </p:tgtEl>
                                        <p:attrNameLst>
                                          <p:attrName>ppt_x</p:attrName>
                                        </p:attrNameLst>
                                      </p:cBhvr>
                                      <p:tavLst>
                                        <p:tav tm="0">
                                          <p:val>
                                            <p:strVal val="#ppt_x"/>
                                          </p:val>
                                        </p:tav>
                                        <p:tav tm="100000">
                                          <p:val>
                                            <p:strVal val="#ppt_x"/>
                                          </p:val>
                                        </p:tav>
                                      </p:tavLst>
                                    </p:anim>
                                    <p:anim calcmode="lin" valueType="num">
                                      <p:cBhvr>
                                        <p:cTn id="30"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solidFill>
                  <a:srgbClr val="EE7C07"/>
                </a:solidFill>
              </a:rPr>
              <a:t>Ein Google-Konto einrichten</a:t>
            </a:r>
            <a:endParaRPr lang="de-AT" dirty="0">
              <a:solidFill>
                <a:srgbClr val="EE7C07"/>
              </a:solidFill>
            </a:endParaRPr>
          </a:p>
        </p:txBody>
      </p:sp>
      <p:sp>
        <p:nvSpPr>
          <p:cNvPr id="5" name="Inhaltsplatzhalter 2"/>
          <p:cNvSpPr txBox="1">
            <a:spLocks/>
          </p:cNvSpPr>
          <p:nvPr/>
        </p:nvSpPr>
        <p:spPr>
          <a:xfrm>
            <a:off x="4554835" y="1556792"/>
            <a:ext cx="4032448" cy="42050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24000" indent="0">
              <a:spcBef>
                <a:spcPts val="600"/>
              </a:spcBef>
              <a:buClr>
                <a:srgbClr val="C00000"/>
              </a:buClr>
              <a:buNone/>
            </a:pPr>
            <a:r>
              <a:rPr lang="de-AT" dirty="0" smtClean="0"/>
              <a:t>Führen Sie </a:t>
            </a:r>
            <a:br>
              <a:rPr lang="de-AT" dirty="0" smtClean="0"/>
            </a:br>
            <a:r>
              <a:rPr lang="de-AT" dirty="0" smtClean="0"/>
              <a:t>Folgendes aus:</a:t>
            </a:r>
            <a:br>
              <a:rPr lang="de-AT" dirty="0" smtClean="0"/>
            </a:br>
            <a:endParaRPr lang="de-AT" dirty="0"/>
          </a:p>
          <a:p>
            <a:pPr marL="781200" indent="-457200">
              <a:spcBef>
                <a:spcPts val="600"/>
              </a:spcBef>
              <a:buClr>
                <a:srgbClr val="EE7C07"/>
              </a:buClr>
              <a:buFont typeface="Wingdings" panose="05000000000000000000" pitchFamily="2" charset="2"/>
              <a:buChar char="§"/>
            </a:pPr>
            <a:r>
              <a:rPr lang="de-AT" dirty="0" smtClean="0"/>
              <a:t>Tippen Sie auf „Google“</a:t>
            </a:r>
          </a:p>
        </p:txBody>
      </p:sp>
      <p:pic>
        <p:nvPicPr>
          <p:cNvPr id="10242" name="Picture 2" descr="Google auswÃ¤hl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692411"/>
            <a:ext cx="2286000" cy="393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42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solidFill>
                  <a:srgbClr val="EE7C07"/>
                </a:solidFill>
              </a:rPr>
              <a:t>Ein Google-Konto einrichten</a:t>
            </a:r>
            <a:endParaRPr lang="de-AT" dirty="0">
              <a:solidFill>
                <a:srgbClr val="EE7C07"/>
              </a:solidFill>
            </a:endParaRPr>
          </a:p>
        </p:txBody>
      </p:sp>
      <p:sp>
        <p:nvSpPr>
          <p:cNvPr id="5" name="Inhaltsplatzhalter 2"/>
          <p:cNvSpPr txBox="1">
            <a:spLocks/>
          </p:cNvSpPr>
          <p:nvPr/>
        </p:nvSpPr>
        <p:spPr>
          <a:xfrm>
            <a:off x="4554835" y="1556792"/>
            <a:ext cx="4032448" cy="42050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24000" indent="0">
              <a:spcBef>
                <a:spcPts val="600"/>
              </a:spcBef>
              <a:buClr>
                <a:srgbClr val="C00000"/>
              </a:buClr>
              <a:buNone/>
            </a:pPr>
            <a:endParaRPr lang="de-AT" dirty="0" smtClean="0"/>
          </a:p>
        </p:txBody>
      </p:sp>
      <p:pic>
        <p:nvPicPr>
          <p:cNvPr id="12290" name="Picture 2" descr="E-Mail-Adresse eingeb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340111"/>
            <a:ext cx="2286000" cy="2638426"/>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1403648" y="4149080"/>
            <a:ext cx="1656184" cy="288032"/>
          </a:xfrm>
          <a:prstGeom prst="rect">
            <a:avLst/>
          </a:prstGeom>
          <a:noFill/>
          <a:ln w="38100">
            <a:solidFill>
              <a:srgbClr val="CC0000"/>
            </a:solidFill>
          </a:ln>
        </p:spPr>
        <p:txBody>
          <a:bodyPr wrap="square" rtlCol="0">
            <a:spAutoFit/>
          </a:bodyPr>
          <a:lstStyle/>
          <a:p>
            <a:endParaRPr lang="de-AT" dirty="0"/>
          </a:p>
        </p:txBody>
      </p:sp>
      <p:sp>
        <p:nvSpPr>
          <p:cNvPr id="4" name="Textfeld 3"/>
          <p:cNvSpPr txBox="1"/>
          <p:nvPr/>
        </p:nvSpPr>
        <p:spPr>
          <a:xfrm>
            <a:off x="2987824" y="3645024"/>
            <a:ext cx="360040" cy="369332"/>
          </a:xfrm>
          <a:prstGeom prst="rect">
            <a:avLst/>
          </a:prstGeom>
          <a:solidFill>
            <a:srgbClr val="FAFAFA"/>
          </a:solidFill>
        </p:spPr>
        <p:txBody>
          <a:bodyPr wrap="square" rtlCol="0">
            <a:spAutoFit/>
          </a:bodyPr>
          <a:lstStyle/>
          <a:p>
            <a:endParaRPr lang="de-AT" dirty="0"/>
          </a:p>
        </p:txBody>
      </p:sp>
      <p:sp>
        <p:nvSpPr>
          <p:cNvPr id="8" name="Inhaltsplatzhalter 2"/>
          <p:cNvSpPr txBox="1">
            <a:spLocks/>
          </p:cNvSpPr>
          <p:nvPr/>
        </p:nvSpPr>
        <p:spPr>
          <a:xfrm>
            <a:off x="4438328" y="1396703"/>
            <a:ext cx="4392488" cy="16354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24000" indent="0">
              <a:spcBef>
                <a:spcPts val="600"/>
              </a:spcBef>
              <a:buClr>
                <a:srgbClr val="C00000"/>
              </a:buClr>
              <a:buNone/>
            </a:pPr>
            <a:r>
              <a:rPr lang="de-AT" sz="2000" b="1" dirty="0" smtClean="0"/>
              <a:t>Sie besitzen noch keinen Google-Account</a:t>
            </a:r>
          </a:p>
          <a:p>
            <a:pPr marL="666900">
              <a:spcBef>
                <a:spcPts val="600"/>
              </a:spcBef>
              <a:buClr>
                <a:srgbClr val="EE7C07"/>
              </a:buClr>
              <a:buFont typeface="Wingdings" panose="05000000000000000000" pitchFamily="2" charset="2"/>
              <a:buChar char="§"/>
            </a:pPr>
            <a:r>
              <a:rPr lang="de-AT" sz="1600" dirty="0" smtClean="0"/>
              <a:t>Drücken Sie auf „Oder ein neues Konto erstellen“</a:t>
            </a:r>
          </a:p>
          <a:p>
            <a:pPr marL="666900">
              <a:spcBef>
                <a:spcPts val="600"/>
              </a:spcBef>
              <a:buClr>
                <a:srgbClr val="EE7C07"/>
              </a:buClr>
              <a:buFont typeface="Wingdings" panose="05000000000000000000" pitchFamily="2" charset="2"/>
              <a:buChar char="§"/>
            </a:pPr>
            <a:r>
              <a:rPr lang="de-AT" sz="1600" dirty="0" smtClean="0"/>
              <a:t>Geben Sie Ihre Daten an</a:t>
            </a:r>
          </a:p>
          <a:p>
            <a:pPr marL="666900">
              <a:spcBef>
                <a:spcPts val="600"/>
              </a:spcBef>
              <a:buClr>
                <a:srgbClr val="EE7C07"/>
              </a:buClr>
              <a:buFont typeface="Wingdings" panose="05000000000000000000" pitchFamily="2" charset="2"/>
              <a:buChar char="§"/>
            </a:pPr>
            <a:endParaRPr lang="de-AT" sz="2800" dirty="0" smtClean="0"/>
          </a:p>
        </p:txBody>
      </p:sp>
      <p:cxnSp>
        <p:nvCxnSpPr>
          <p:cNvPr id="9" name="Gerade Verbindung 7"/>
          <p:cNvCxnSpPr/>
          <p:nvPr/>
        </p:nvCxnSpPr>
        <p:spPr>
          <a:xfrm flipV="1">
            <a:off x="3203848" y="1789531"/>
            <a:ext cx="1427104" cy="2359549"/>
          </a:xfrm>
          <a:prstGeom prst="line">
            <a:avLst/>
          </a:prstGeom>
          <a:ln w="25400">
            <a:solidFill>
              <a:srgbClr val="EE7C07"/>
            </a:solidFill>
            <a:headEnd type="triangle" w="lg" len="lg"/>
          </a:ln>
        </p:spPr>
        <p:style>
          <a:lnRef idx="1">
            <a:schemeClr val="accent1"/>
          </a:lnRef>
          <a:fillRef idx="0">
            <a:schemeClr val="accent1"/>
          </a:fillRef>
          <a:effectRef idx="0">
            <a:schemeClr val="accent1"/>
          </a:effectRef>
          <a:fontRef idx="minor">
            <a:schemeClr val="tx1"/>
          </a:fontRef>
        </p:style>
      </p:cxnSp>
      <p:sp>
        <p:nvSpPr>
          <p:cNvPr id="11" name="Inhaltsplatzhalter 2"/>
          <p:cNvSpPr txBox="1">
            <a:spLocks/>
          </p:cNvSpPr>
          <p:nvPr/>
        </p:nvSpPr>
        <p:spPr>
          <a:xfrm>
            <a:off x="4427984" y="4109734"/>
            <a:ext cx="4258816" cy="16354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24000" indent="0">
              <a:spcBef>
                <a:spcPts val="600"/>
              </a:spcBef>
              <a:buClr>
                <a:srgbClr val="C00000"/>
              </a:buClr>
              <a:buNone/>
            </a:pPr>
            <a:r>
              <a:rPr lang="de-AT" sz="2000" b="1" dirty="0" smtClean="0"/>
              <a:t>Sie besitzen bereits einen Google-Account</a:t>
            </a:r>
          </a:p>
          <a:p>
            <a:pPr marL="666900">
              <a:spcBef>
                <a:spcPts val="600"/>
              </a:spcBef>
              <a:buClr>
                <a:srgbClr val="EE7C07"/>
              </a:buClr>
              <a:buFont typeface="Wingdings" panose="05000000000000000000" pitchFamily="2" charset="2"/>
              <a:buChar char="§"/>
            </a:pPr>
            <a:r>
              <a:rPr lang="de-AT" sz="1600" dirty="0" smtClean="0"/>
              <a:t>Drücken Sie auf Weiter</a:t>
            </a:r>
          </a:p>
          <a:p>
            <a:pPr marL="666900">
              <a:spcBef>
                <a:spcPts val="600"/>
              </a:spcBef>
              <a:buClr>
                <a:srgbClr val="EE7C07"/>
              </a:buClr>
              <a:buFont typeface="Wingdings" panose="05000000000000000000" pitchFamily="2" charset="2"/>
              <a:buChar char="§"/>
            </a:pPr>
            <a:r>
              <a:rPr lang="de-AT" sz="1600" dirty="0" smtClean="0"/>
              <a:t>Geben Sie anschließend Ihre Login-Daten ein</a:t>
            </a:r>
          </a:p>
          <a:p>
            <a:pPr marL="666900">
              <a:spcBef>
                <a:spcPts val="600"/>
              </a:spcBef>
              <a:buClr>
                <a:srgbClr val="EE7C07"/>
              </a:buClr>
              <a:buFont typeface="Wingdings" panose="05000000000000000000" pitchFamily="2" charset="2"/>
              <a:buChar char="§"/>
            </a:pPr>
            <a:r>
              <a:rPr lang="de-AT" sz="1600" dirty="0" smtClean="0"/>
              <a:t>Ihr Smartphone ist nun mit Ihrem Google-Account verbunden</a:t>
            </a:r>
            <a:endParaRPr lang="de-AT" sz="2800" dirty="0" smtClean="0"/>
          </a:p>
        </p:txBody>
      </p:sp>
      <p:cxnSp>
        <p:nvCxnSpPr>
          <p:cNvPr id="12" name="Gerade Verbindung 7"/>
          <p:cNvCxnSpPr/>
          <p:nvPr/>
        </p:nvCxnSpPr>
        <p:spPr>
          <a:xfrm flipV="1">
            <a:off x="3672483" y="4481627"/>
            <a:ext cx="958469" cy="315525"/>
          </a:xfrm>
          <a:prstGeom prst="line">
            <a:avLst/>
          </a:prstGeom>
          <a:ln w="25400">
            <a:solidFill>
              <a:srgbClr val="EE7C07"/>
            </a:solidFill>
            <a:head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07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rammer\AppData\Local\Temp\Rar$DRa0.519\Bildblase Links 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609228" cy="5609228"/>
          </a:xfrm>
          <a:prstGeom prst="rect">
            <a:avLst/>
          </a:prstGeom>
          <a:noFill/>
          <a:extLst>
            <a:ext uri="{909E8E84-426E-40DD-AFC4-6F175D3DCCD1}">
              <a14:hiddenFill xmlns:a14="http://schemas.microsoft.com/office/drawing/2010/main">
                <a:solidFill>
                  <a:srgbClr val="FFFFFF"/>
                </a:solidFill>
              </a14:hiddenFill>
            </a:ext>
          </a:extLst>
        </p:spPr>
      </p:pic>
      <p:sp>
        <p:nvSpPr>
          <p:cNvPr id="12" name="Ellipse 11"/>
          <p:cNvSpPr/>
          <p:nvPr/>
        </p:nvSpPr>
        <p:spPr>
          <a:xfrm>
            <a:off x="3355785" y="233744"/>
            <a:ext cx="5788215" cy="19011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AT" sz="3200" dirty="0" smtClean="0">
                <a:solidFill>
                  <a:srgbClr val="CC0000"/>
                </a:solidFill>
              </a:rPr>
              <a:t>Was sind Apps und wozu braucht man sie?</a:t>
            </a:r>
            <a:endParaRPr lang="de-AT" sz="3200" dirty="0">
              <a:solidFill>
                <a:srgbClr val="CC0000"/>
              </a:solidFill>
            </a:endParaRPr>
          </a:p>
        </p:txBody>
      </p:sp>
      <p:pic>
        <p:nvPicPr>
          <p:cNvPr id="13" name="Bild 4" descr="sprechblase.wm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054" y="219231"/>
            <a:ext cx="5788215" cy="2060812"/>
          </a:xfrm>
          <a:prstGeom prst="rect">
            <a:avLst/>
          </a:prstGeom>
        </p:spPr>
      </p:pic>
      <p:sp>
        <p:nvSpPr>
          <p:cNvPr id="5" name="Ellipse 4"/>
          <p:cNvSpPr/>
          <p:nvPr/>
        </p:nvSpPr>
        <p:spPr>
          <a:xfrm>
            <a:off x="3419872" y="346977"/>
            <a:ext cx="5431097" cy="16747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AT" sz="3200" dirty="0" smtClean="0">
                <a:solidFill>
                  <a:srgbClr val="EE7C07"/>
                </a:solidFill>
              </a:rPr>
              <a:t>Was sind Apps und wozu braucht man sie?</a:t>
            </a:r>
            <a:endParaRPr lang="de-AT" sz="3200" dirty="0">
              <a:solidFill>
                <a:srgbClr val="EE7C07"/>
              </a:solidFill>
            </a:endParaRPr>
          </a:p>
        </p:txBody>
      </p:sp>
    </p:spTree>
    <p:extLst>
      <p:ext uri="{BB962C8B-B14F-4D97-AF65-F5344CB8AC3E}">
        <p14:creationId xmlns:p14="http://schemas.microsoft.com/office/powerpoint/2010/main" val="35508668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5"/>
          <p:cNvSpPr>
            <a:spLocks noGrp="1"/>
          </p:cNvSpPr>
          <p:nvPr>
            <p:ph type="title"/>
          </p:nvPr>
        </p:nvSpPr>
        <p:spPr>
          <a:xfrm>
            <a:off x="457200" y="97214"/>
            <a:ext cx="8229600" cy="1143000"/>
          </a:xfrm>
        </p:spPr>
        <p:txBody>
          <a:bodyPr>
            <a:normAutofit/>
          </a:bodyPr>
          <a:lstStyle/>
          <a:p>
            <a:r>
              <a:rPr lang="de-AT" dirty="0" smtClean="0">
                <a:solidFill>
                  <a:srgbClr val="EE7C07"/>
                </a:solidFill>
              </a:rPr>
              <a:t>Was sind Apps?</a:t>
            </a:r>
            <a:endParaRPr lang="de-AT" dirty="0">
              <a:solidFill>
                <a:srgbClr val="EE7C07"/>
              </a:solidFill>
            </a:endParaRPr>
          </a:p>
        </p:txBody>
      </p:sp>
      <p:sp>
        <p:nvSpPr>
          <p:cNvPr id="13" name="Rechteck 12"/>
          <p:cNvSpPr/>
          <p:nvPr/>
        </p:nvSpPr>
        <p:spPr>
          <a:xfrm>
            <a:off x="799423" y="1250424"/>
            <a:ext cx="6376939" cy="461665"/>
          </a:xfrm>
          <a:prstGeom prst="rect">
            <a:avLst/>
          </a:prstGeom>
        </p:spPr>
        <p:txBody>
          <a:bodyPr wrap="none">
            <a:spAutoFit/>
          </a:bodyPr>
          <a:lstStyle/>
          <a:p>
            <a:r>
              <a:rPr lang="de-AT" sz="2400" dirty="0" smtClean="0"/>
              <a:t>App    =    Applikation   =    Anwendungsprogramm</a:t>
            </a:r>
            <a:endParaRPr lang="de-AT" sz="2400" dirty="0"/>
          </a:p>
        </p:txBody>
      </p:sp>
      <p:sp>
        <p:nvSpPr>
          <p:cNvPr id="15" name="AutoShape 2" descr="Bildergebnis für whatsap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12" name="Rechteck 11"/>
          <p:cNvSpPr/>
          <p:nvPr/>
        </p:nvSpPr>
        <p:spPr>
          <a:xfrm>
            <a:off x="635648" y="2071564"/>
            <a:ext cx="8221746" cy="1200329"/>
          </a:xfrm>
          <a:prstGeom prst="rect">
            <a:avLst/>
          </a:prstGeom>
        </p:spPr>
        <p:txBody>
          <a:bodyPr wrap="square">
            <a:spAutoFit/>
          </a:bodyPr>
          <a:lstStyle/>
          <a:p>
            <a:pPr marL="457200" indent="-457200">
              <a:buFont typeface="Arial" panose="020B0604020202020204" pitchFamily="34" charset="0"/>
              <a:buChar char="•"/>
            </a:pPr>
            <a:r>
              <a:rPr lang="de-AT" sz="2400" dirty="0" smtClean="0"/>
              <a:t>Apps, die mit dem Smartphone mitgeliefert werden</a:t>
            </a:r>
            <a:br>
              <a:rPr lang="de-AT" sz="2400" dirty="0" smtClean="0"/>
            </a:br>
            <a:r>
              <a:rPr lang="de-AT" sz="2400" dirty="0" smtClean="0"/>
              <a:t>und KEINE Datenverbindung benötigen </a:t>
            </a:r>
            <a:br>
              <a:rPr lang="de-AT" sz="2400" dirty="0" smtClean="0"/>
            </a:br>
            <a:r>
              <a:rPr lang="de-AT" sz="2400" dirty="0" smtClean="0"/>
              <a:t>(z.B. Telefon-App, Kalender, Wecker, …)</a:t>
            </a:r>
            <a:endParaRPr lang="de-AT" sz="2400" dirty="0"/>
          </a:p>
        </p:txBody>
      </p:sp>
      <p:sp>
        <p:nvSpPr>
          <p:cNvPr id="14" name="Rechteck 13"/>
          <p:cNvSpPr/>
          <p:nvPr/>
        </p:nvSpPr>
        <p:spPr>
          <a:xfrm>
            <a:off x="624271" y="3602412"/>
            <a:ext cx="7077066" cy="1200329"/>
          </a:xfrm>
          <a:prstGeom prst="rect">
            <a:avLst/>
          </a:prstGeom>
        </p:spPr>
        <p:txBody>
          <a:bodyPr wrap="none">
            <a:spAutoFit/>
          </a:bodyPr>
          <a:lstStyle/>
          <a:p>
            <a:pPr marL="457200" indent="-457200">
              <a:buFont typeface="Arial" panose="020B0604020202020204" pitchFamily="34" charset="0"/>
              <a:buChar char="•"/>
            </a:pPr>
            <a:r>
              <a:rPr lang="de-AT" sz="2400" dirty="0" smtClean="0"/>
              <a:t>Apps, die mit dem Smartphone mitgeliefert werden</a:t>
            </a:r>
            <a:br>
              <a:rPr lang="de-AT" sz="2400" dirty="0" smtClean="0"/>
            </a:br>
            <a:r>
              <a:rPr lang="de-AT" sz="2400" dirty="0" smtClean="0"/>
              <a:t>und EINE Datenverbindung benötigen </a:t>
            </a:r>
            <a:br>
              <a:rPr lang="de-AT" sz="2400" dirty="0" smtClean="0"/>
            </a:br>
            <a:r>
              <a:rPr lang="de-AT" sz="2400" dirty="0" smtClean="0"/>
              <a:t>(z.B. Wetter, E-Mail, Internet-Browser, …)</a:t>
            </a:r>
            <a:endParaRPr lang="de-AT" sz="2400" dirty="0"/>
          </a:p>
        </p:txBody>
      </p:sp>
      <p:sp>
        <p:nvSpPr>
          <p:cNvPr id="16" name="Rechteck 15"/>
          <p:cNvSpPr/>
          <p:nvPr/>
        </p:nvSpPr>
        <p:spPr>
          <a:xfrm>
            <a:off x="626543" y="5146908"/>
            <a:ext cx="7033272" cy="830997"/>
          </a:xfrm>
          <a:prstGeom prst="rect">
            <a:avLst/>
          </a:prstGeom>
        </p:spPr>
        <p:txBody>
          <a:bodyPr wrap="none">
            <a:spAutoFit/>
          </a:bodyPr>
          <a:lstStyle/>
          <a:p>
            <a:pPr marL="457200" indent="-457200">
              <a:buFont typeface="Arial" panose="020B0604020202020204" pitchFamily="34" charset="0"/>
              <a:buChar char="•"/>
            </a:pPr>
            <a:r>
              <a:rPr lang="de-AT" sz="2400" dirty="0" smtClean="0"/>
              <a:t>Apps, die man sich zusätzlich auf dem Smartphone </a:t>
            </a:r>
            <a:br>
              <a:rPr lang="de-AT" sz="2400" dirty="0" smtClean="0"/>
            </a:br>
            <a:r>
              <a:rPr lang="de-AT" sz="2400" dirty="0" smtClean="0"/>
              <a:t>installieren kann(z.B. WhatsApp, …)</a:t>
            </a:r>
            <a:endParaRPr lang="de-AT" sz="2400" dirty="0"/>
          </a:p>
        </p:txBody>
      </p:sp>
    </p:spTree>
    <p:extLst>
      <p:ext uri="{BB962C8B-B14F-4D97-AF65-F5344CB8AC3E}">
        <p14:creationId xmlns:p14="http://schemas.microsoft.com/office/powerpoint/2010/main" val="43726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777" y="1412650"/>
            <a:ext cx="2545855" cy="4525963"/>
          </a:xfrm>
          <a:prstGeom prst="rect">
            <a:avLst/>
          </a:prstGeom>
        </p:spPr>
      </p:pic>
      <p:sp>
        <p:nvSpPr>
          <p:cNvPr id="2" name="Titel 1"/>
          <p:cNvSpPr>
            <a:spLocks noGrp="1"/>
          </p:cNvSpPr>
          <p:nvPr>
            <p:ph type="title"/>
          </p:nvPr>
        </p:nvSpPr>
        <p:spPr/>
        <p:txBody>
          <a:bodyPr/>
          <a:lstStyle/>
          <a:p>
            <a:r>
              <a:rPr lang="de-AT" dirty="0" smtClean="0">
                <a:solidFill>
                  <a:srgbClr val="EE7C07"/>
                </a:solidFill>
              </a:rPr>
              <a:t>Die Ansicht vergrößern</a:t>
            </a:r>
            <a:endParaRPr lang="de-AT" dirty="0"/>
          </a:p>
        </p:txBody>
      </p:sp>
      <p:pic>
        <p:nvPicPr>
          <p:cNvPr id="5" name="Picture 2" descr="E:\04_Smartphone Führerschein\Handyschule 1.A Grundlegendes zu Android-Smartphones\Zoom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3356992"/>
            <a:ext cx="2561430" cy="2561431"/>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60" y="1412651"/>
            <a:ext cx="2545855" cy="4525963"/>
          </a:xfrm>
          <a:prstGeom prst="rect">
            <a:avLst/>
          </a:prstGeom>
        </p:spPr>
      </p:pic>
      <p:sp>
        <p:nvSpPr>
          <p:cNvPr id="7" name="Pfeil nach rechts 6"/>
          <p:cNvSpPr/>
          <p:nvPr/>
        </p:nvSpPr>
        <p:spPr>
          <a:xfrm>
            <a:off x="4572000" y="3517548"/>
            <a:ext cx="582259" cy="360000"/>
          </a:xfrm>
          <a:prstGeom prst="rightArrow">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334928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5"/>
          <p:cNvSpPr>
            <a:spLocks noGrp="1"/>
          </p:cNvSpPr>
          <p:nvPr>
            <p:ph type="title"/>
          </p:nvPr>
        </p:nvSpPr>
        <p:spPr>
          <a:xfrm>
            <a:off x="457200" y="97214"/>
            <a:ext cx="8229600" cy="1143000"/>
          </a:xfrm>
        </p:spPr>
        <p:txBody>
          <a:bodyPr>
            <a:normAutofit/>
          </a:bodyPr>
          <a:lstStyle/>
          <a:p>
            <a:r>
              <a:rPr lang="de-AT" dirty="0" smtClean="0">
                <a:solidFill>
                  <a:srgbClr val="EE7C07"/>
                </a:solidFill>
              </a:rPr>
              <a:t>Was sind Apps?</a:t>
            </a:r>
            <a:endParaRPr lang="de-AT" dirty="0">
              <a:solidFill>
                <a:srgbClr val="EE7C07"/>
              </a:solidFill>
            </a:endParaRPr>
          </a:p>
        </p:txBody>
      </p:sp>
      <p:sp>
        <p:nvSpPr>
          <p:cNvPr id="13" name="Rechteck 12"/>
          <p:cNvSpPr/>
          <p:nvPr/>
        </p:nvSpPr>
        <p:spPr>
          <a:xfrm>
            <a:off x="799423" y="1186756"/>
            <a:ext cx="7366760" cy="523220"/>
          </a:xfrm>
          <a:prstGeom prst="rect">
            <a:avLst/>
          </a:prstGeom>
        </p:spPr>
        <p:txBody>
          <a:bodyPr wrap="none">
            <a:spAutoFit/>
          </a:bodyPr>
          <a:lstStyle/>
          <a:p>
            <a:r>
              <a:rPr lang="de-AT" sz="2800" dirty="0" smtClean="0"/>
              <a:t>App    =    Applikation   =    Anwendungsprogramm</a:t>
            </a:r>
            <a:endParaRPr lang="de-AT" sz="2800" dirty="0"/>
          </a:p>
        </p:txBody>
      </p:sp>
      <p:sp>
        <p:nvSpPr>
          <p:cNvPr id="15" name="AutoShape 2" descr="Bildergebnis für whatsap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grpSp>
        <p:nvGrpSpPr>
          <p:cNvPr id="9" name="Gruppieren 8"/>
          <p:cNvGrpSpPr/>
          <p:nvPr/>
        </p:nvGrpSpPr>
        <p:grpSpPr>
          <a:xfrm>
            <a:off x="336923" y="1854313"/>
            <a:ext cx="3834329" cy="2390425"/>
            <a:chOff x="336923" y="1854313"/>
            <a:chExt cx="3834329" cy="2390425"/>
          </a:xfrm>
        </p:grpSpPr>
        <p:pic>
          <p:nvPicPr>
            <p:cNvPr id="10245" name="Picture 5" descr="F:\Sales Marketing Projekte\03_Handyschule\Vortrag Seniorenbund\Download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923" y="2744817"/>
              <a:ext cx="1177443" cy="5220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F:\Sales Marketing Projekte\03_Handyschule\Vortrag Seniorenbund\Downloa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1854313"/>
              <a:ext cx="1053991" cy="821615"/>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uppieren 20"/>
            <p:cNvGrpSpPr/>
            <p:nvPr/>
          </p:nvGrpSpPr>
          <p:grpSpPr>
            <a:xfrm>
              <a:off x="657258" y="3477196"/>
              <a:ext cx="876374" cy="767542"/>
              <a:chOff x="7630402" y="2517878"/>
              <a:chExt cx="1071560" cy="975825"/>
            </a:xfrm>
          </p:grpSpPr>
          <p:pic>
            <p:nvPicPr>
              <p:cNvPr id="10246" name="Picture 6" descr="F:\Sales Marketing Projekte\03_Handyschule\Vortrag Seniorenbund\Download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25589" y="2517878"/>
                <a:ext cx="681187" cy="681187"/>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F:\Sales Marketing Projekte\03_Handyschule\Vortrag Seniorenbund\Download (3).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9643" b="39223"/>
              <a:stretch/>
            </p:blipFill>
            <p:spPr bwMode="auto">
              <a:xfrm>
                <a:off x="7630402" y="3267240"/>
                <a:ext cx="1071560" cy="22646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hteck 2"/>
            <p:cNvSpPr/>
            <p:nvPr/>
          </p:nvSpPr>
          <p:spPr>
            <a:xfrm>
              <a:off x="1768565" y="2118622"/>
              <a:ext cx="2402687" cy="141617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r>
                <a:rPr lang="de-AT" sz="2000" b="1" dirty="0" smtClean="0">
                  <a:solidFill>
                    <a:schemeClr val="tx1"/>
                  </a:solidFill>
                </a:rPr>
                <a:t>KOMMUNIKATION</a:t>
              </a:r>
            </a:p>
            <a:p>
              <a:pPr marL="342900" indent="-342900">
                <a:buFont typeface="Arial" panose="020B0604020202020204" pitchFamily="34" charset="0"/>
                <a:buChar char="•"/>
              </a:pPr>
              <a:r>
                <a:rPr lang="de-AT" sz="2000" dirty="0" smtClean="0">
                  <a:solidFill>
                    <a:schemeClr val="tx1"/>
                  </a:solidFill>
                </a:rPr>
                <a:t>Messenger</a:t>
              </a:r>
            </a:p>
            <a:p>
              <a:pPr marL="342900" indent="-342900">
                <a:buFont typeface="Arial" panose="020B0604020202020204" pitchFamily="34" charset="0"/>
                <a:buChar char="•"/>
              </a:pPr>
              <a:r>
                <a:rPr lang="de-AT" sz="2000" dirty="0" smtClean="0">
                  <a:solidFill>
                    <a:schemeClr val="tx1"/>
                  </a:solidFill>
                </a:rPr>
                <a:t>Internet Telefonie</a:t>
              </a:r>
            </a:p>
            <a:p>
              <a:pPr marL="342900" indent="-342900">
                <a:buFont typeface="Arial" panose="020B0604020202020204" pitchFamily="34" charset="0"/>
                <a:buChar char="•"/>
              </a:pPr>
              <a:r>
                <a:rPr lang="de-AT" sz="2000" dirty="0" smtClean="0">
                  <a:solidFill>
                    <a:schemeClr val="tx1"/>
                  </a:solidFill>
                </a:rPr>
                <a:t>Soziale Netzwerke</a:t>
              </a:r>
              <a:endParaRPr lang="de-AT" sz="2000" dirty="0">
                <a:solidFill>
                  <a:schemeClr val="tx1"/>
                </a:solidFill>
              </a:endParaRPr>
            </a:p>
          </p:txBody>
        </p:sp>
      </p:grpSp>
      <p:grpSp>
        <p:nvGrpSpPr>
          <p:cNvPr id="12" name="Gruppieren 11"/>
          <p:cNvGrpSpPr/>
          <p:nvPr/>
        </p:nvGrpSpPr>
        <p:grpSpPr>
          <a:xfrm>
            <a:off x="429394" y="4421028"/>
            <a:ext cx="3143386" cy="2123436"/>
            <a:chOff x="429394" y="4421028"/>
            <a:chExt cx="3143386" cy="2123436"/>
          </a:xfrm>
        </p:grpSpPr>
        <p:pic>
          <p:nvPicPr>
            <p:cNvPr id="10249" name="Picture 9" descr="F:\Sales Marketing Projekte\03_Handyschule\Vortrag Seniorenbund\Download (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64668" y="6018944"/>
              <a:ext cx="1008112" cy="493064"/>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F:\Sales Marketing Projekte\03_Handyschule\Vortrag Seniorenbund\Download (5).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0513" y="6074366"/>
              <a:ext cx="936104" cy="40118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Sales Marketing Projekte\03_Handyschule\Vortrag Seniorenbund\images (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9394" y="5986488"/>
              <a:ext cx="557976" cy="557976"/>
            </a:xfrm>
            <a:prstGeom prst="rect">
              <a:avLst/>
            </a:prstGeom>
            <a:noFill/>
            <a:extLst>
              <a:ext uri="{909E8E84-426E-40DD-AFC4-6F175D3DCCD1}">
                <a14:hiddenFill xmlns:a14="http://schemas.microsoft.com/office/drawing/2010/main">
                  <a:solidFill>
                    <a:srgbClr val="FFFFFF"/>
                  </a:solidFill>
                </a14:hiddenFill>
              </a:ext>
            </a:extLst>
          </p:spPr>
        </p:pic>
        <p:sp>
          <p:nvSpPr>
            <p:cNvPr id="25" name="Rechteck 24"/>
            <p:cNvSpPr/>
            <p:nvPr/>
          </p:nvSpPr>
          <p:spPr>
            <a:xfrm>
              <a:off x="462229" y="4421028"/>
              <a:ext cx="2402687" cy="141617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t" anchorCtr="0">
              <a:noAutofit/>
            </a:bodyPr>
            <a:lstStyle/>
            <a:p>
              <a:r>
                <a:rPr lang="de-AT" sz="2000" b="1" dirty="0" smtClean="0">
                  <a:solidFill>
                    <a:schemeClr val="tx1"/>
                  </a:solidFill>
                </a:rPr>
                <a:t>WISSEN &amp; SPASS</a:t>
              </a:r>
            </a:p>
            <a:p>
              <a:pPr marL="342900" indent="-342900">
                <a:buFont typeface="Arial" panose="020B0604020202020204" pitchFamily="34" charset="0"/>
                <a:buChar char="•"/>
              </a:pPr>
              <a:r>
                <a:rPr lang="de-AT" sz="2000" dirty="0">
                  <a:solidFill>
                    <a:schemeClr val="tx1"/>
                  </a:solidFill>
                </a:rPr>
                <a:t>Spiele</a:t>
              </a:r>
            </a:p>
            <a:p>
              <a:pPr marL="342900" indent="-342900">
                <a:buFont typeface="Arial" panose="020B0604020202020204" pitchFamily="34" charset="0"/>
                <a:buChar char="•"/>
              </a:pPr>
              <a:r>
                <a:rPr lang="de-AT" sz="2000" dirty="0">
                  <a:solidFill>
                    <a:schemeClr val="tx1"/>
                  </a:solidFill>
                </a:rPr>
                <a:t>YouTube</a:t>
              </a:r>
            </a:p>
            <a:p>
              <a:pPr marL="342900" indent="-342900">
                <a:buFont typeface="Arial" panose="020B0604020202020204" pitchFamily="34" charset="0"/>
                <a:buChar char="•"/>
              </a:pPr>
              <a:r>
                <a:rPr lang="de-AT" sz="2000" dirty="0" smtClean="0">
                  <a:solidFill>
                    <a:schemeClr val="tx1"/>
                  </a:solidFill>
                </a:rPr>
                <a:t>E-Book &amp; Hörbuch</a:t>
              </a:r>
            </a:p>
          </p:txBody>
        </p:sp>
      </p:grpSp>
      <p:sp>
        <p:nvSpPr>
          <p:cNvPr id="5" name="AutoShape 8" descr="Bildergebnis fÃ¼r maps goog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6" name="AutoShape 12" descr="Bildergebnis fÃ¼r handyparken ap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7" name="AutoShape 14" descr="Bildergebnis fÃ¼r handyparken app"/>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grpSp>
        <p:nvGrpSpPr>
          <p:cNvPr id="10" name="Gruppieren 9"/>
          <p:cNvGrpSpPr/>
          <p:nvPr/>
        </p:nvGrpSpPr>
        <p:grpSpPr>
          <a:xfrm>
            <a:off x="5242864" y="1833433"/>
            <a:ext cx="3433592" cy="2002141"/>
            <a:chOff x="5242864" y="1833433"/>
            <a:chExt cx="3433592" cy="2002141"/>
          </a:xfrm>
        </p:grpSpPr>
        <p:sp>
          <p:nvSpPr>
            <p:cNvPr id="24" name="Rechteck 23"/>
            <p:cNvSpPr/>
            <p:nvPr/>
          </p:nvSpPr>
          <p:spPr>
            <a:xfrm>
              <a:off x="5242864" y="2108526"/>
              <a:ext cx="2402687" cy="141617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r>
                <a:rPr lang="de-AT" sz="2000" b="1" dirty="0" smtClean="0">
                  <a:solidFill>
                    <a:schemeClr val="tx1"/>
                  </a:solidFill>
                </a:rPr>
                <a:t>UNTERWEGS</a:t>
              </a:r>
            </a:p>
            <a:p>
              <a:pPr marL="342900" indent="-342900">
                <a:buFont typeface="Arial" panose="020B0604020202020204" pitchFamily="34" charset="0"/>
                <a:buChar char="•"/>
              </a:pPr>
              <a:r>
                <a:rPr lang="de-AT" sz="2000" dirty="0" smtClean="0">
                  <a:solidFill>
                    <a:schemeClr val="tx1"/>
                  </a:solidFill>
                </a:rPr>
                <a:t>Fahrplanauskunft</a:t>
              </a:r>
            </a:p>
            <a:p>
              <a:pPr marL="342900" indent="-342900">
                <a:buFont typeface="Arial" panose="020B0604020202020204" pitchFamily="34" charset="0"/>
                <a:buChar char="•"/>
              </a:pPr>
              <a:r>
                <a:rPr lang="de-AT" sz="2000" dirty="0" smtClean="0">
                  <a:solidFill>
                    <a:schemeClr val="tx1"/>
                  </a:solidFill>
                </a:rPr>
                <a:t>Handy Parken</a:t>
              </a:r>
            </a:p>
            <a:p>
              <a:pPr marL="342900" indent="-342900">
                <a:buFont typeface="Arial" panose="020B0604020202020204" pitchFamily="34" charset="0"/>
                <a:buChar char="•"/>
              </a:pPr>
              <a:r>
                <a:rPr lang="de-AT" sz="2000" dirty="0" smtClean="0">
                  <a:solidFill>
                    <a:schemeClr val="tx1"/>
                  </a:solidFill>
                </a:rPr>
                <a:t>Routenplaner</a:t>
              </a:r>
              <a:endParaRPr lang="de-AT" sz="2000" dirty="0">
                <a:solidFill>
                  <a:schemeClr val="tx1"/>
                </a:solidFill>
              </a:endParaRPr>
            </a:p>
          </p:txBody>
        </p:sp>
        <p:pic>
          <p:nvPicPr>
            <p:cNvPr id="4" name="Picture 2" descr="Bildergebnis fÃ¼r Ã¶bb scotty ap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68495" y="1833433"/>
              <a:ext cx="628167" cy="62816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ildergebnis fÃ¼r handyparken app"/>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72854" y="2551957"/>
              <a:ext cx="503602" cy="8089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ildergebnis fÃ¼r maps googl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68495" y="3322312"/>
              <a:ext cx="513262" cy="51326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AutoShape 18" descr="Bildergebnis fÃ¼r lupe app"/>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grpSp>
        <p:nvGrpSpPr>
          <p:cNvPr id="20" name="Gruppieren 19"/>
          <p:cNvGrpSpPr/>
          <p:nvPr/>
        </p:nvGrpSpPr>
        <p:grpSpPr>
          <a:xfrm>
            <a:off x="6090143" y="4367337"/>
            <a:ext cx="2402687" cy="2328328"/>
            <a:chOff x="6090143" y="4367337"/>
            <a:chExt cx="2402687" cy="2328328"/>
          </a:xfrm>
        </p:grpSpPr>
        <p:pic>
          <p:nvPicPr>
            <p:cNvPr id="1026" name="Picture 2" descr="Bildergebnis fÃ¼r App Blutdruck messe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24439" y="5838502"/>
              <a:ext cx="900216" cy="857163"/>
            </a:xfrm>
            <a:prstGeom prst="rect">
              <a:avLst/>
            </a:prstGeom>
            <a:noFill/>
            <a:extLst>
              <a:ext uri="{909E8E84-426E-40DD-AFC4-6F175D3DCCD1}">
                <a14:hiddenFill xmlns:a14="http://schemas.microsoft.com/office/drawing/2010/main">
                  <a:solidFill>
                    <a:srgbClr val="FFFFFF"/>
                  </a:solidFill>
                </a14:hiddenFill>
              </a:ext>
            </a:extLst>
          </p:spPr>
        </p:pic>
        <p:sp>
          <p:nvSpPr>
            <p:cNvPr id="26" name="Rechteck 25"/>
            <p:cNvSpPr/>
            <p:nvPr/>
          </p:nvSpPr>
          <p:spPr>
            <a:xfrm>
              <a:off x="6090143" y="4367337"/>
              <a:ext cx="2402687" cy="141617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t" anchorCtr="0">
              <a:noAutofit/>
            </a:bodyPr>
            <a:lstStyle/>
            <a:p>
              <a:r>
                <a:rPr lang="de-AT" sz="2000" b="1" dirty="0" smtClean="0">
                  <a:solidFill>
                    <a:schemeClr val="tx1"/>
                  </a:solidFill>
                </a:rPr>
                <a:t>HELFERLEIN</a:t>
              </a:r>
            </a:p>
            <a:p>
              <a:pPr marL="342900" indent="-342900">
                <a:buFont typeface="Arial" panose="020B0604020202020204" pitchFamily="34" charset="0"/>
                <a:buChar char="•"/>
              </a:pPr>
              <a:r>
                <a:rPr lang="de-AT" sz="2000" dirty="0" smtClean="0">
                  <a:solidFill>
                    <a:schemeClr val="tx1"/>
                  </a:solidFill>
                </a:rPr>
                <a:t>Lupe</a:t>
              </a:r>
            </a:p>
            <a:p>
              <a:pPr marL="342900" indent="-342900">
                <a:buFont typeface="Arial" panose="020B0604020202020204" pitchFamily="34" charset="0"/>
                <a:buChar char="•"/>
              </a:pPr>
              <a:r>
                <a:rPr lang="de-AT" sz="2000" dirty="0" smtClean="0">
                  <a:solidFill>
                    <a:schemeClr val="tx1"/>
                  </a:solidFill>
                </a:rPr>
                <a:t>Medikamenten-erinnerung</a:t>
              </a:r>
            </a:p>
          </p:txBody>
        </p:sp>
        <p:pic>
          <p:nvPicPr>
            <p:cNvPr id="1044" name="Picture 20" descr="Bildergebnis fÃ¼r lupe app"/>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5631" r="9480"/>
            <a:stretch/>
          </p:blipFill>
          <p:spPr bwMode="auto">
            <a:xfrm>
              <a:off x="6228184" y="5835287"/>
              <a:ext cx="859088" cy="860378"/>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Ellipse 37"/>
          <p:cNvSpPr/>
          <p:nvPr/>
        </p:nvSpPr>
        <p:spPr>
          <a:xfrm>
            <a:off x="3572780" y="4668633"/>
            <a:ext cx="2088000" cy="1044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de-AT" sz="2400" dirty="0" smtClean="0">
                <a:solidFill>
                  <a:schemeClr val="tx1"/>
                </a:solidFill>
              </a:rPr>
              <a:t>AAL </a:t>
            </a:r>
          </a:p>
          <a:p>
            <a:pPr algn="ctr"/>
            <a:r>
              <a:rPr lang="de-AT" sz="1600" dirty="0" smtClean="0">
                <a:solidFill>
                  <a:schemeClr val="tx1"/>
                </a:solidFill>
              </a:rPr>
              <a:t>altersgerechte </a:t>
            </a:r>
          </a:p>
          <a:p>
            <a:pPr algn="ctr"/>
            <a:r>
              <a:rPr lang="de-AT" sz="1600" dirty="0" smtClean="0">
                <a:solidFill>
                  <a:schemeClr val="tx1"/>
                </a:solidFill>
              </a:rPr>
              <a:t>Assistenzsysteme </a:t>
            </a:r>
          </a:p>
        </p:txBody>
      </p:sp>
    </p:spTree>
    <p:extLst>
      <p:ext uri="{BB962C8B-B14F-4D97-AF65-F5344CB8AC3E}">
        <p14:creationId xmlns:p14="http://schemas.microsoft.com/office/powerpoint/2010/main" val="81545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p:cTn id="35" dur="500" fill="hold"/>
                                        <p:tgtEl>
                                          <p:spTgt spid="38"/>
                                        </p:tgtEl>
                                        <p:attrNameLst>
                                          <p:attrName>ppt_w</p:attrName>
                                        </p:attrNameLst>
                                      </p:cBhvr>
                                      <p:tavLst>
                                        <p:tav tm="0">
                                          <p:val>
                                            <p:fltVal val="0"/>
                                          </p:val>
                                        </p:tav>
                                        <p:tav tm="100000">
                                          <p:val>
                                            <p:strVal val="#ppt_w"/>
                                          </p:val>
                                        </p:tav>
                                      </p:tavLst>
                                    </p:anim>
                                    <p:anim calcmode="lin" valueType="num">
                                      <p:cBhvr>
                                        <p:cTn id="36" dur="500" fill="hold"/>
                                        <p:tgtEl>
                                          <p:spTgt spid="38"/>
                                        </p:tgtEl>
                                        <p:attrNameLst>
                                          <p:attrName>ppt_h</p:attrName>
                                        </p:attrNameLst>
                                      </p:cBhvr>
                                      <p:tavLst>
                                        <p:tav tm="0">
                                          <p:val>
                                            <p:fltVal val="0"/>
                                          </p:val>
                                        </p:tav>
                                        <p:tav tm="100000">
                                          <p:val>
                                            <p:strVal val="#ppt_h"/>
                                          </p:val>
                                        </p:tav>
                                      </p:tavLst>
                                    </p:anim>
                                    <p:animEffect transition="in" filter="fade">
                                      <p:cBhvr>
                                        <p:cTn id="3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F:\Sales Marketing Projekte\03_Handyschule_ mit Hartlauer\imagebilder\kreis_sie schaut auf hand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257800" cy="5505451"/>
          </a:xfrm>
          <a:prstGeom prst="rect">
            <a:avLst/>
          </a:prstGeom>
          <a:noFill/>
          <a:extLst>
            <a:ext uri="{909E8E84-426E-40DD-AFC4-6F175D3DCCD1}">
              <a14:hiddenFill xmlns:a14="http://schemas.microsoft.com/office/drawing/2010/main">
                <a:solidFill>
                  <a:srgbClr val="FFFFFF"/>
                </a:solidFill>
              </a14:hiddenFill>
            </a:ext>
          </a:extLst>
        </p:spPr>
      </p:pic>
      <p:sp>
        <p:nvSpPr>
          <p:cNvPr id="6" name="Ellipse 5"/>
          <p:cNvSpPr/>
          <p:nvPr/>
        </p:nvSpPr>
        <p:spPr>
          <a:xfrm>
            <a:off x="3355785" y="233744"/>
            <a:ext cx="5788215" cy="19011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AT" sz="3200" dirty="0" smtClean="0">
                <a:solidFill>
                  <a:srgbClr val="EE7C07"/>
                </a:solidFill>
              </a:rPr>
              <a:t>Wo finde ich Apps im Internet?</a:t>
            </a:r>
            <a:endParaRPr lang="de-AT" sz="3200" dirty="0">
              <a:solidFill>
                <a:srgbClr val="EE7C07"/>
              </a:solidFill>
            </a:endParaRPr>
          </a:p>
        </p:txBody>
      </p:sp>
      <p:pic>
        <p:nvPicPr>
          <p:cNvPr id="7" name="Bild 4" descr="sprechblase.wm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0289" y="233744"/>
            <a:ext cx="5788215" cy="2060812"/>
          </a:xfrm>
          <a:prstGeom prst="rect">
            <a:avLst/>
          </a:prstGeom>
        </p:spPr>
      </p:pic>
    </p:spTree>
    <p:extLst>
      <p:ext uri="{BB962C8B-B14F-4D97-AF65-F5344CB8AC3E}">
        <p14:creationId xmlns:p14="http://schemas.microsoft.com/office/powerpoint/2010/main" val="41780887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solidFill>
                  <a:srgbClr val="EE7C07"/>
                </a:solidFill>
              </a:rPr>
              <a:t>Die Schritte zu einer neuen App</a:t>
            </a:r>
            <a:endParaRPr lang="de-AT" dirty="0">
              <a:solidFill>
                <a:srgbClr val="EE7C07"/>
              </a:solidFill>
            </a:endParaRPr>
          </a:p>
        </p:txBody>
      </p:sp>
      <p:sp>
        <p:nvSpPr>
          <p:cNvPr id="3" name="Inhaltsplatzhalter 2"/>
          <p:cNvSpPr>
            <a:spLocks noGrp="1"/>
          </p:cNvSpPr>
          <p:nvPr>
            <p:ph idx="1"/>
          </p:nvPr>
        </p:nvSpPr>
        <p:spPr>
          <a:xfrm>
            <a:off x="457200" y="1988840"/>
            <a:ext cx="8229600" cy="4525963"/>
          </a:xfrm>
        </p:spPr>
        <p:txBody>
          <a:bodyPr>
            <a:normAutofit/>
          </a:bodyPr>
          <a:lstStyle/>
          <a:p>
            <a:pPr>
              <a:spcAft>
                <a:spcPts val="600"/>
              </a:spcAft>
            </a:pPr>
            <a:r>
              <a:rPr lang="de-AT" sz="2800" dirty="0"/>
              <a:t>Google Playstore </a:t>
            </a:r>
            <a:r>
              <a:rPr lang="de-AT" sz="2800" dirty="0" smtClean="0"/>
              <a:t>öffnen</a:t>
            </a:r>
          </a:p>
          <a:p>
            <a:pPr>
              <a:spcAft>
                <a:spcPts val="600"/>
              </a:spcAft>
            </a:pPr>
            <a:r>
              <a:rPr lang="de-AT" sz="2800" dirty="0"/>
              <a:t>Suchbegriff eingeben bzw. aus Anzeige </a:t>
            </a:r>
            <a:r>
              <a:rPr lang="de-AT" sz="2800" dirty="0" smtClean="0"/>
              <a:t>übernehmen</a:t>
            </a:r>
          </a:p>
          <a:p>
            <a:pPr>
              <a:spcAft>
                <a:spcPts val="600"/>
              </a:spcAft>
            </a:pPr>
            <a:r>
              <a:rPr lang="de-AT" sz="2800" dirty="0"/>
              <a:t>App </a:t>
            </a:r>
            <a:r>
              <a:rPr lang="de-AT" sz="2800" dirty="0" smtClean="0"/>
              <a:t>auswählen</a:t>
            </a:r>
          </a:p>
          <a:p>
            <a:pPr>
              <a:spcAft>
                <a:spcPts val="600"/>
              </a:spcAft>
            </a:pPr>
            <a:r>
              <a:rPr lang="de-AT" sz="2800" dirty="0"/>
              <a:t>Informationen zur App </a:t>
            </a:r>
            <a:r>
              <a:rPr lang="de-AT" sz="2800" dirty="0" smtClean="0"/>
              <a:t>lesen</a:t>
            </a:r>
          </a:p>
          <a:p>
            <a:pPr>
              <a:spcAft>
                <a:spcPts val="600"/>
              </a:spcAft>
            </a:pPr>
            <a:r>
              <a:rPr lang="de-AT" sz="2800" dirty="0"/>
              <a:t>App installieren</a:t>
            </a:r>
            <a:endParaRPr lang="de-AT" sz="2800" dirty="0" smtClean="0"/>
          </a:p>
          <a:p>
            <a:pPr>
              <a:spcAft>
                <a:spcPts val="600"/>
              </a:spcAft>
            </a:pPr>
            <a:r>
              <a:rPr lang="de-AT" sz="2800" dirty="0"/>
              <a:t>Berechtigungen für die App </a:t>
            </a:r>
            <a:r>
              <a:rPr lang="de-AT" sz="2800" dirty="0" smtClean="0"/>
              <a:t>vergeben</a:t>
            </a:r>
          </a:p>
          <a:p>
            <a:pPr>
              <a:spcAft>
                <a:spcPts val="600"/>
              </a:spcAft>
            </a:pPr>
            <a:r>
              <a:rPr lang="de-AT" sz="2800" dirty="0"/>
              <a:t>App verwenden</a:t>
            </a:r>
            <a:endParaRPr lang="de-AT" sz="2800" dirty="0" smtClean="0"/>
          </a:p>
          <a:p>
            <a:pPr>
              <a:spcAft>
                <a:spcPts val="600"/>
              </a:spcAft>
            </a:pPr>
            <a:endParaRPr lang="de-AT" dirty="0"/>
          </a:p>
        </p:txBody>
      </p:sp>
      <p:pic>
        <p:nvPicPr>
          <p:cNvPr id="4" name="Picture 10" descr="C:\Users\prammer\Dropbox\Handyschule\Work für PPT\grafische Symbole\google-play-store-log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715" b="12563"/>
          <a:stretch/>
        </p:blipFill>
        <p:spPr bwMode="auto">
          <a:xfrm>
            <a:off x="4499992" y="1459450"/>
            <a:ext cx="1914896" cy="1058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08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Effect transition="in" filter="fade">
                                      <p:cBhvr>
                                        <p:cTn id="54" dur="1000"/>
                                        <p:tgtEl>
                                          <p:spTgt spid="3">
                                            <p:txEl>
                                              <p:pRg st="6" end="6"/>
                                            </p:txEl>
                                          </p:spTgt>
                                        </p:tgtEl>
                                      </p:cBhvr>
                                    </p:animEffect>
                                    <p:anim calcmode="lin" valueType="num">
                                      <p:cBhvr>
                                        <p:cTn id="5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1789187"/>
            <a:ext cx="2430000"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AT"/>
          </a:p>
        </p:txBody>
      </p:sp>
      <p:sp>
        <p:nvSpPr>
          <p:cNvPr id="5" name="Rectangle 4"/>
          <p:cNvSpPr>
            <a:spLocks noChangeArrowheads="1"/>
          </p:cNvSpPr>
          <p:nvPr/>
        </p:nvSpPr>
        <p:spPr bwMode="auto">
          <a:xfrm>
            <a:off x="0" y="1790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altLang="de-DE"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de-AT" altLang="de-DE"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5"/>
          <p:cNvSpPr>
            <a:spLocks noChangeArrowheads="1"/>
          </p:cNvSpPr>
          <p:nvPr/>
        </p:nvSpPr>
        <p:spPr bwMode="auto">
          <a:xfrm>
            <a:off x="0" y="3562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altLang="de-DE"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r>
              <a:rPr kumimoji="0" lang="de-AT" altLang="de-DE" sz="600" b="0" i="0" u="none" strike="noStrike" cap="none" normalizeH="0" baseline="0" smtClean="0">
                <a:ln>
                  <a:noFill/>
                </a:ln>
                <a:solidFill>
                  <a:schemeClr val="tx1"/>
                </a:solidFill>
                <a:effectLst/>
                <a:latin typeface="Arial" pitchFamily="34" charset="0"/>
                <a:cs typeface="Arial" pitchFamily="34" charset="0"/>
              </a:rPr>
              <a:t> </a:t>
            </a:r>
            <a:endParaRPr kumimoji="0" lang="de-AT" altLang="de-DE"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Titel 1"/>
          <p:cNvSpPr>
            <a:spLocks noGrp="1"/>
          </p:cNvSpPr>
          <p:nvPr>
            <p:ph type="title"/>
          </p:nvPr>
        </p:nvSpPr>
        <p:spPr>
          <a:xfrm>
            <a:off x="457200" y="274638"/>
            <a:ext cx="8229600" cy="1143000"/>
          </a:xfrm>
        </p:spPr>
        <p:txBody>
          <a:bodyPr>
            <a:normAutofit/>
          </a:bodyPr>
          <a:lstStyle/>
          <a:p>
            <a:r>
              <a:rPr lang="de-AT" dirty="0" smtClean="0">
                <a:solidFill>
                  <a:srgbClr val="EE7C07"/>
                </a:solidFill>
              </a:rPr>
              <a:t>Google Play Store öffnen</a:t>
            </a:r>
            <a:endParaRPr lang="de-AT" dirty="0">
              <a:solidFill>
                <a:srgbClr val="EE7C07"/>
              </a:solidFill>
            </a:endParaRPr>
          </a:p>
        </p:txBody>
      </p:sp>
      <p:sp>
        <p:nvSpPr>
          <p:cNvPr id="29" name="Ellipse 28"/>
          <p:cNvSpPr/>
          <p:nvPr/>
        </p:nvSpPr>
        <p:spPr>
          <a:xfrm>
            <a:off x="4283968" y="4077072"/>
            <a:ext cx="864600" cy="8548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875174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7515" y="1691731"/>
            <a:ext cx="2430000"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975" y="1700808"/>
            <a:ext cx="2430000"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7000" y="1700808"/>
            <a:ext cx="2430000"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normAutofit/>
          </a:bodyPr>
          <a:lstStyle/>
          <a:p>
            <a:r>
              <a:rPr lang="de-AT" dirty="0" smtClean="0">
                <a:solidFill>
                  <a:srgbClr val="EE7C07"/>
                </a:solidFill>
              </a:rPr>
              <a:t>Eine App im Play Store finden</a:t>
            </a:r>
            <a:endParaRPr lang="de-AT" dirty="0">
              <a:solidFill>
                <a:srgbClr val="EE7C07"/>
              </a:solidFill>
            </a:endParaRPr>
          </a:p>
        </p:txBody>
      </p:sp>
      <p:sp>
        <p:nvSpPr>
          <p:cNvPr id="7" name="AutoShape 2" descr="Bildergebnis für Piktogramm Smartpho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56" name="Ellipse 55"/>
          <p:cNvSpPr/>
          <p:nvPr/>
        </p:nvSpPr>
        <p:spPr>
          <a:xfrm>
            <a:off x="6641916" y="2190163"/>
            <a:ext cx="1445235" cy="5187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9" name="Ellipse 88"/>
          <p:cNvSpPr/>
          <p:nvPr/>
        </p:nvSpPr>
        <p:spPr>
          <a:xfrm>
            <a:off x="550531" y="1691731"/>
            <a:ext cx="1933237" cy="7291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Ellipse 13"/>
          <p:cNvSpPr/>
          <p:nvPr/>
        </p:nvSpPr>
        <p:spPr>
          <a:xfrm>
            <a:off x="3605381" y="4365104"/>
            <a:ext cx="1933237" cy="13681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997202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7038" y="1738628"/>
            <a:ext cx="2430000"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8202" y="1738628"/>
            <a:ext cx="2430000"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7143" y="1701288"/>
            <a:ext cx="2430000"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normAutofit/>
          </a:bodyPr>
          <a:lstStyle/>
          <a:p>
            <a:r>
              <a:rPr lang="de-AT" dirty="0" smtClean="0">
                <a:solidFill>
                  <a:srgbClr val="EE7C07"/>
                </a:solidFill>
              </a:rPr>
              <a:t>Die App installieren und öffnen</a:t>
            </a:r>
            <a:endParaRPr lang="de-AT" dirty="0">
              <a:solidFill>
                <a:srgbClr val="EE7C07"/>
              </a:solidFill>
            </a:endParaRPr>
          </a:p>
        </p:txBody>
      </p:sp>
      <p:sp>
        <p:nvSpPr>
          <p:cNvPr id="7" name="AutoShape 2" descr="Bildergebnis für Piktogramm Smartpho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90" name="Ellipse 89"/>
          <p:cNvSpPr/>
          <p:nvPr/>
        </p:nvSpPr>
        <p:spPr>
          <a:xfrm>
            <a:off x="1602143" y="2834695"/>
            <a:ext cx="1439688" cy="5222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4" name="Ellipse 53"/>
          <p:cNvSpPr/>
          <p:nvPr/>
        </p:nvSpPr>
        <p:spPr>
          <a:xfrm>
            <a:off x="7740352" y="2800339"/>
            <a:ext cx="733873" cy="6849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3423273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844630" cy="4869160"/>
          </a:xfrm>
          <a:prstGeom prst="rect">
            <a:avLst/>
          </a:prstGeom>
        </p:spPr>
      </p:pic>
      <p:sp>
        <p:nvSpPr>
          <p:cNvPr id="2" name="Titel 1"/>
          <p:cNvSpPr>
            <a:spLocks noGrp="1"/>
          </p:cNvSpPr>
          <p:nvPr>
            <p:ph type="ctrTitle"/>
          </p:nvPr>
        </p:nvSpPr>
        <p:spPr>
          <a:xfrm>
            <a:off x="5104254" y="109167"/>
            <a:ext cx="3439236" cy="4638038"/>
          </a:xfrm>
        </p:spPr>
        <p:txBody>
          <a:bodyPr>
            <a:normAutofit/>
          </a:bodyPr>
          <a:lstStyle/>
          <a:p>
            <a:r>
              <a:rPr lang="de-AT" sz="4800" b="1" dirty="0" smtClean="0">
                <a:solidFill>
                  <a:srgbClr val="EE7C07"/>
                </a:solidFill>
              </a:rPr>
              <a:t>Viel Erfolg!</a:t>
            </a:r>
            <a:endParaRPr lang="de-AT" sz="4800" b="1" dirty="0">
              <a:solidFill>
                <a:srgbClr val="EE7C07"/>
              </a:solidFill>
            </a:endParaRPr>
          </a:p>
        </p:txBody>
      </p:sp>
      <p:pic>
        <p:nvPicPr>
          <p:cNvPr id="3" name="Grafik 2"/>
          <p:cNvPicPr>
            <a:picLocks noChangeAspect="1"/>
          </p:cNvPicPr>
          <p:nvPr/>
        </p:nvPicPr>
        <p:blipFill rotWithShape="1">
          <a:blip r:embed="rId4">
            <a:extLst>
              <a:ext uri="{28A0092B-C50C-407E-A947-70E740481C1C}">
                <a14:useLocalDpi xmlns:a14="http://schemas.microsoft.com/office/drawing/2010/main" val="0"/>
              </a:ext>
            </a:extLst>
          </a:blip>
          <a:srcRect t="4333" r="1755"/>
          <a:stretch/>
        </p:blipFill>
        <p:spPr>
          <a:xfrm>
            <a:off x="395536" y="404664"/>
            <a:ext cx="4032448" cy="4078668"/>
          </a:xfrm>
          <a:prstGeom prst="rect">
            <a:avLst/>
          </a:prstGeom>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5045836"/>
            <a:ext cx="2448272" cy="1812164"/>
          </a:xfrm>
          <a:prstGeom prst="rect">
            <a:avLst/>
          </a:prstGeom>
        </p:spPr>
      </p:pic>
    </p:spTree>
    <p:extLst>
      <p:ext uri="{BB962C8B-B14F-4D97-AF65-F5344CB8AC3E}">
        <p14:creationId xmlns:p14="http://schemas.microsoft.com/office/powerpoint/2010/main" val="378328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childTnLst>
                          </p:cTn>
                        </p:par>
                        <p:par>
                          <p:cTn id="10" fill="hold">
                            <p:stCondLst>
                              <p:cond delay="4000"/>
                            </p:stCondLst>
                            <p:childTnLst>
                              <p:par>
                                <p:cTn id="11" presetID="45"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0"/>
                                        <p:tgtEl>
                                          <p:spTgt spid="9"/>
                                        </p:tgtEl>
                                      </p:cBhvr>
                                    </p:animEffect>
                                    <p:anim calcmode="lin" valueType="num">
                                      <p:cBhvr>
                                        <p:cTn id="14" dur="5000" fill="hold"/>
                                        <p:tgtEl>
                                          <p:spTgt spid="9"/>
                                        </p:tgtEl>
                                        <p:attrNameLst>
                                          <p:attrName>ppt_w</p:attrName>
                                        </p:attrNameLst>
                                      </p:cBhvr>
                                      <p:tavLst>
                                        <p:tav tm="0" fmla="#ppt_w*sin(2.5*pi*$)">
                                          <p:val>
                                            <p:fltVal val="0"/>
                                          </p:val>
                                        </p:tav>
                                        <p:tav tm="100000">
                                          <p:val>
                                            <p:fltVal val="1"/>
                                          </p:val>
                                        </p:tav>
                                      </p:tavLst>
                                    </p:anim>
                                    <p:anim calcmode="lin" valueType="num">
                                      <p:cBhvr>
                                        <p:cTn id="15" dur="5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solidFill>
                  <a:srgbClr val="EE7C07"/>
                </a:solidFill>
              </a:rPr>
              <a:t>Album öffnen/Ein Bild öffnen</a:t>
            </a:r>
            <a:endParaRPr lang="de-AT" dirty="0">
              <a:solidFill>
                <a:srgbClr val="EE7C07"/>
              </a:solidFill>
            </a:endParaRPr>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481" y="1628801"/>
            <a:ext cx="2268253" cy="4032448"/>
          </a:xfrm>
          <a:prstGeom prst="rect">
            <a:avLst/>
          </a:prstGeom>
        </p:spPr>
      </p:pic>
      <p:pic>
        <p:nvPicPr>
          <p:cNvPr id="6" name="Picture 3" descr="E:\04_Smartphone Führerschein\Handyschule 1.A Grundlegendes zu Android-Smartphones\Tipp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564904"/>
            <a:ext cx="2267561" cy="2433163"/>
          </a:xfrm>
          <a:prstGeom prst="rect">
            <a:avLst/>
          </a:prstGeom>
          <a:noFill/>
          <a:extLst>
            <a:ext uri="{909E8E84-426E-40DD-AFC4-6F175D3DCCD1}">
              <a14:hiddenFill xmlns:a14="http://schemas.microsoft.com/office/drawing/2010/main">
                <a:solidFill>
                  <a:srgbClr val="FFFFFF"/>
                </a:solidFill>
              </a14:hiddenFill>
            </a:ext>
          </a:extLst>
        </p:spPr>
      </p:pic>
      <p:sp>
        <p:nvSpPr>
          <p:cNvPr id="7" name="Pfeil nach rechts 6"/>
          <p:cNvSpPr/>
          <p:nvPr/>
        </p:nvSpPr>
        <p:spPr>
          <a:xfrm>
            <a:off x="2887086" y="3025421"/>
            <a:ext cx="582259" cy="360000"/>
          </a:xfrm>
          <a:prstGeom prst="rightArrow">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8" name="Inhaltsplatzhalt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8246" y="1628798"/>
            <a:ext cx="2268254" cy="4032452"/>
          </a:xfrm>
          <a:prstGeom prst="rect">
            <a:avLst/>
          </a:prstGeom>
        </p:spPr>
      </p:pic>
      <p:pic>
        <p:nvPicPr>
          <p:cNvPr id="9" name="Picture 3" descr="E:\04_Smartphone Führerschein\Handyschule 1.A Grundlegendes zu Android-Smartphones\Tipp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8939" y="1988840"/>
            <a:ext cx="2267561" cy="2433163"/>
          </a:xfrm>
          <a:prstGeom prst="rect">
            <a:avLst/>
          </a:prstGeom>
          <a:noFill/>
          <a:extLst>
            <a:ext uri="{909E8E84-426E-40DD-AFC4-6F175D3DCCD1}">
              <a14:hiddenFill xmlns:a14="http://schemas.microsoft.com/office/drawing/2010/main">
                <a:solidFill>
                  <a:srgbClr val="FFFFFF"/>
                </a:solidFill>
              </a14:hiddenFill>
            </a:ext>
          </a:extLst>
        </p:spPr>
      </p:pic>
      <p:sp>
        <p:nvSpPr>
          <p:cNvPr id="10" name="Pfeil nach rechts 9"/>
          <p:cNvSpPr/>
          <p:nvPr/>
        </p:nvSpPr>
        <p:spPr>
          <a:xfrm>
            <a:off x="5955401" y="3025421"/>
            <a:ext cx="582259" cy="360000"/>
          </a:xfrm>
          <a:prstGeom prst="rightArrow">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2" name="Inhaltsplatzhalter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11287" r="19062" b="29373"/>
          <a:stretch/>
        </p:blipFill>
        <p:spPr>
          <a:xfrm>
            <a:off x="6646561" y="2305320"/>
            <a:ext cx="2367088" cy="2203799"/>
          </a:xfrm>
        </p:spPr>
      </p:pic>
    </p:spTree>
    <p:extLst>
      <p:ext uri="{BB962C8B-B14F-4D97-AF65-F5344CB8AC3E}">
        <p14:creationId xmlns:p14="http://schemas.microsoft.com/office/powerpoint/2010/main" val="115780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solidFill>
                  <a:srgbClr val="EE7C07"/>
                </a:solidFill>
              </a:rPr>
              <a:t>Durch </a:t>
            </a:r>
            <a:r>
              <a:rPr lang="de-AT" dirty="0" err="1" smtClean="0">
                <a:solidFill>
                  <a:srgbClr val="EE7C07"/>
                </a:solidFill>
              </a:rPr>
              <a:t>Gallerie</a:t>
            </a:r>
            <a:r>
              <a:rPr lang="de-AT" dirty="0" smtClean="0">
                <a:solidFill>
                  <a:srgbClr val="EE7C07"/>
                </a:solidFill>
              </a:rPr>
              <a:t> blättern</a:t>
            </a:r>
            <a:endParaRPr lang="de-AT" dirty="0">
              <a:solidFill>
                <a:srgbClr val="EE7C07"/>
              </a:solidFill>
            </a:endParaRPr>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2060848"/>
            <a:ext cx="3398506" cy="2548880"/>
          </a:xfrm>
        </p:spPr>
      </p:pic>
      <p:pic>
        <p:nvPicPr>
          <p:cNvPr id="5" name="Picture 4" descr="E:\04_Smartphone Führerschein\Handyschule 1.A Grundlegendes zu Android-Smartphones\Wisch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3212976"/>
            <a:ext cx="2006113" cy="2504538"/>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2"/>
          <p:cNvSpPr txBox="1">
            <a:spLocks/>
          </p:cNvSpPr>
          <p:nvPr/>
        </p:nvSpPr>
        <p:spPr>
          <a:xfrm>
            <a:off x="4654352" y="1340768"/>
            <a:ext cx="4032448" cy="42050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24000" indent="0">
              <a:spcBef>
                <a:spcPts val="600"/>
              </a:spcBef>
              <a:buClr>
                <a:srgbClr val="C00000"/>
              </a:buClr>
              <a:buNone/>
            </a:pPr>
            <a:r>
              <a:rPr lang="de-AT" dirty="0" smtClean="0"/>
              <a:t>Führen Sie </a:t>
            </a:r>
            <a:br>
              <a:rPr lang="de-AT" dirty="0" smtClean="0"/>
            </a:br>
            <a:r>
              <a:rPr lang="de-AT" dirty="0" smtClean="0"/>
              <a:t>Folgendes aus:</a:t>
            </a:r>
            <a:br>
              <a:rPr lang="de-AT" dirty="0" smtClean="0"/>
            </a:br>
            <a:endParaRPr lang="de-AT" dirty="0"/>
          </a:p>
          <a:p>
            <a:pPr marL="781200" indent="-457200">
              <a:spcBef>
                <a:spcPts val="600"/>
              </a:spcBef>
              <a:buClr>
                <a:srgbClr val="EE7C07"/>
              </a:buClr>
              <a:buFont typeface="Wingdings" panose="05000000000000000000" pitchFamily="2" charset="2"/>
              <a:buChar char="§"/>
            </a:pPr>
            <a:r>
              <a:rPr lang="de-AT" dirty="0" smtClean="0"/>
              <a:t>Öffnen Sie ein Foto</a:t>
            </a:r>
          </a:p>
          <a:p>
            <a:pPr marL="781200" indent="-457200">
              <a:spcBef>
                <a:spcPts val="600"/>
              </a:spcBef>
              <a:buClr>
                <a:srgbClr val="EE7C07"/>
              </a:buClr>
              <a:buFont typeface="Wingdings" panose="05000000000000000000" pitchFamily="2" charset="2"/>
              <a:buChar char="§"/>
            </a:pPr>
            <a:r>
              <a:rPr lang="de-AT" dirty="0" smtClean="0"/>
              <a:t>Wischen Sie nach links oder rechts, um andere Bilder im Album zu betrachten</a:t>
            </a:r>
          </a:p>
        </p:txBody>
      </p:sp>
    </p:spTree>
    <p:extLst>
      <p:ext uri="{BB962C8B-B14F-4D97-AF65-F5344CB8AC3E}">
        <p14:creationId xmlns:p14="http://schemas.microsoft.com/office/powerpoint/2010/main" val="239841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0.05469 0.00324 L -0.05486 0.00532 " pathEditMode="relative" rAng="0" ptsTypes="AA">
                                      <p:cBhvr>
                                        <p:cTn id="27" dur="2000" fill="hold"/>
                                        <p:tgtEl>
                                          <p:spTgt spid="5"/>
                                        </p:tgtEl>
                                        <p:attrNameLst>
                                          <p:attrName>ppt_x</p:attrName>
                                          <p:attrName>ppt_y</p:attrName>
                                        </p:attrNameLst>
                                      </p:cBhvr>
                                      <p:rCtr x="-5486"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solidFill>
                  <a:srgbClr val="EE7C07"/>
                </a:solidFill>
              </a:rPr>
              <a:t>Album öffnen/Foto löschen</a:t>
            </a:r>
            <a:endParaRPr lang="de-AT" dirty="0">
              <a:solidFill>
                <a:srgbClr val="EE7C07"/>
              </a:solidFill>
            </a:endParaRPr>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78246" y="1628798"/>
            <a:ext cx="2268254" cy="4032452"/>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481" y="1628801"/>
            <a:ext cx="2268253" cy="4032448"/>
          </a:xfrm>
          <a:prstGeom prst="rect">
            <a:avLst/>
          </a:prstGeom>
        </p:spPr>
      </p:pic>
      <p:pic>
        <p:nvPicPr>
          <p:cNvPr id="6" name="Picture 3" descr="E:\04_Smartphone Führerschein\Handyschule 1.A Grundlegendes zu Android-Smartphones\Tippe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2564904"/>
            <a:ext cx="2267561" cy="24331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04_Smartphone Führerschein\Handyschule 1.A Grundlegendes zu Android-Smartphones\Tippe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8939" y="1988840"/>
            <a:ext cx="2267561" cy="2433163"/>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8928" y="1642119"/>
            <a:ext cx="2260761" cy="4019130"/>
          </a:xfrm>
          <a:prstGeom prst="rect">
            <a:avLst/>
          </a:prstGeom>
        </p:spPr>
      </p:pic>
      <p:sp>
        <p:nvSpPr>
          <p:cNvPr id="9" name="Pfeil nach rechts 8"/>
          <p:cNvSpPr/>
          <p:nvPr/>
        </p:nvSpPr>
        <p:spPr>
          <a:xfrm>
            <a:off x="2887086" y="3025421"/>
            <a:ext cx="582259" cy="360000"/>
          </a:xfrm>
          <a:prstGeom prst="rightArrow">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Pfeil nach rechts 9"/>
          <p:cNvSpPr/>
          <p:nvPr/>
        </p:nvSpPr>
        <p:spPr>
          <a:xfrm>
            <a:off x="5955401" y="3025421"/>
            <a:ext cx="582259" cy="360000"/>
          </a:xfrm>
          <a:prstGeom prst="rightArrow">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Ellipse 10"/>
          <p:cNvSpPr/>
          <p:nvPr/>
        </p:nvSpPr>
        <p:spPr>
          <a:xfrm>
            <a:off x="8100392" y="1556792"/>
            <a:ext cx="432048" cy="432048"/>
          </a:xfrm>
          <a:prstGeom prst="ellipse">
            <a:avLst/>
          </a:prstGeom>
          <a:solidFill>
            <a:srgbClr val="FF0000">
              <a:alpha val="30000"/>
            </a:srgbClr>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Ellipse 11"/>
          <p:cNvSpPr/>
          <p:nvPr/>
        </p:nvSpPr>
        <p:spPr>
          <a:xfrm>
            <a:off x="6537660" y="1861489"/>
            <a:ext cx="360040" cy="360040"/>
          </a:xfrm>
          <a:prstGeom prst="ellipse">
            <a:avLst/>
          </a:prstGeom>
          <a:solidFill>
            <a:srgbClr val="FF0000">
              <a:alpha val="30000"/>
            </a:srgbClr>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p:cNvSpPr txBox="1"/>
          <p:nvPr/>
        </p:nvSpPr>
        <p:spPr>
          <a:xfrm>
            <a:off x="4499992" y="3501008"/>
            <a:ext cx="1008112" cy="646331"/>
          </a:xfrm>
          <a:prstGeom prst="rect">
            <a:avLst/>
          </a:prstGeom>
          <a:noFill/>
        </p:spPr>
        <p:txBody>
          <a:bodyPr wrap="square" rtlCol="0">
            <a:spAutoFit/>
          </a:bodyPr>
          <a:lstStyle/>
          <a:p>
            <a:pPr algn="ctr"/>
            <a:r>
              <a:rPr lang="de-AT" dirty="0"/>
              <a:t>g</a:t>
            </a:r>
            <a:r>
              <a:rPr lang="de-AT" dirty="0" smtClean="0"/>
              <a:t>edrückt halten</a:t>
            </a:r>
            <a:endParaRPr lang="de-AT" dirty="0"/>
          </a:p>
        </p:txBody>
      </p:sp>
    </p:spTree>
    <p:extLst>
      <p:ext uri="{BB962C8B-B14F-4D97-AF65-F5344CB8AC3E}">
        <p14:creationId xmlns:p14="http://schemas.microsoft.com/office/powerpoint/2010/main" val="330375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500" fill="hold"/>
                                        <p:tgtEl>
                                          <p:spTgt spid="12"/>
                                        </p:tgtEl>
                                        <p:attrNameLst>
                                          <p:attrName>ppt_w</p:attrName>
                                        </p:attrNameLst>
                                      </p:cBhvr>
                                      <p:tavLst>
                                        <p:tav tm="0">
                                          <p:val>
                                            <p:fltVal val="0"/>
                                          </p:val>
                                        </p:tav>
                                        <p:tav tm="100000">
                                          <p:val>
                                            <p:strVal val="#ppt_w"/>
                                          </p:val>
                                        </p:tav>
                                      </p:tavLst>
                                    </p:anim>
                                    <p:anim calcmode="lin" valueType="num">
                                      <p:cBhvr>
                                        <p:cTn id="62" dur="500" fill="hold"/>
                                        <p:tgtEl>
                                          <p:spTgt spid="12"/>
                                        </p:tgtEl>
                                        <p:attrNameLst>
                                          <p:attrName>ppt_h</p:attrName>
                                        </p:attrNameLst>
                                      </p:cBhvr>
                                      <p:tavLst>
                                        <p:tav tm="0">
                                          <p:val>
                                            <p:fltVal val="0"/>
                                          </p:val>
                                        </p:tav>
                                        <p:tav tm="100000">
                                          <p:val>
                                            <p:strVal val="#ppt_h"/>
                                          </p:val>
                                        </p:tav>
                                      </p:tavLst>
                                    </p:anim>
                                    <p:animEffect transition="in" filter="fade">
                                      <p:cBhvr>
                                        <p:cTn id="6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solidFill>
                  <a:srgbClr val="EE7C07"/>
                </a:solidFill>
              </a:rPr>
              <a:t>Direkt nach dem Fotografieren öffnen</a:t>
            </a:r>
            <a:endParaRPr lang="de-AT" dirty="0">
              <a:solidFill>
                <a:srgbClr val="EE7C07"/>
              </a:solidFill>
            </a:endParaRPr>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15816" y="1417638"/>
            <a:ext cx="2808312" cy="4992555"/>
          </a:xfrm>
        </p:spPr>
      </p:pic>
      <p:sp>
        <p:nvSpPr>
          <p:cNvPr id="5" name="Ellipse 4"/>
          <p:cNvSpPr/>
          <p:nvPr/>
        </p:nvSpPr>
        <p:spPr>
          <a:xfrm>
            <a:off x="4716016" y="5733256"/>
            <a:ext cx="504056" cy="504056"/>
          </a:xfrm>
          <a:prstGeom prst="ellipse">
            <a:avLst/>
          </a:prstGeom>
          <a:solidFill>
            <a:srgbClr val="FF0000">
              <a:alpha val="30000"/>
            </a:srgbClr>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404645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600200"/>
            <a:ext cx="8229600" cy="2871555"/>
          </a:xfrm>
        </p:spPr>
        <p:txBody>
          <a:bodyPr>
            <a:spAutoFit/>
          </a:bodyPr>
          <a:lstStyle/>
          <a:p>
            <a:pPr marL="0" indent="0">
              <a:buNone/>
            </a:pPr>
            <a:r>
              <a:rPr lang="de-AT" sz="2800" b="1" dirty="0">
                <a:solidFill>
                  <a:srgbClr val="EE7C07"/>
                </a:solidFill>
              </a:rPr>
              <a:t>Öffnen Sie die App </a:t>
            </a:r>
            <a:r>
              <a:rPr lang="de-AT" sz="2800" b="1" dirty="0" smtClean="0">
                <a:solidFill>
                  <a:srgbClr val="EE7C07"/>
                </a:solidFill>
              </a:rPr>
              <a:t>für das Fotoalbum:</a:t>
            </a:r>
          </a:p>
          <a:p>
            <a:pPr marL="0" indent="0">
              <a:buNone/>
            </a:pPr>
            <a:endParaRPr lang="de-AT" sz="2800" b="1" dirty="0"/>
          </a:p>
          <a:p>
            <a:pPr>
              <a:spcBef>
                <a:spcPts val="600"/>
              </a:spcBef>
              <a:spcAft>
                <a:spcPts val="600"/>
              </a:spcAft>
            </a:pPr>
            <a:r>
              <a:rPr lang="de-AT" sz="2100" dirty="0" smtClean="0"/>
              <a:t>Verändern </a:t>
            </a:r>
            <a:r>
              <a:rPr lang="de-AT" sz="2100" dirty="0"/>
              <a:t>Sie die Größe der Fotos in der Übersicht.</a:t>
            </a:r>
          </a:p>
          <a:p>
            <a:pPr>
              <a:spcBef>
                <a:spcPts val="600"/>
              </a:spcBef>
              <a:spcAft>
                <a:spcPts val="600"/>
              </a:spcAft>
            </a:pPr>
            <a:r>
              <a:rPr lang="de-AT" sz="2100" dirty="0" smtClean="0"/>
              <a:t>Blättern </a:t>
            </a:r>
            <a:r>
              <a:rPr lang="de-AT" sz="2100" dirty="0"/>
              <a:t>Sie durch Ihre Fotos. </a:t>
            </a:r>
          </a:p>
          <a:p>
            <a:pPr>
              <a:spcBef>
                <a:spcPts val="600"/>
              </a:spcBef>
              <a:spcAft>
                <a:spcPts val="600"/>
              </a:spcAft>
            </a:pPr>
            <a:r>
              <a:rPr lang="de-AT" sz="2100" dirty="0" smtClean="0"/>
              <a:t>Wie </a:t>
            </a:r>
            <a:r>
              <a:rPr lang="de-AT" sz="2100" dirty="0"/>
              <a:t>löscht man Fotos?</a:t>
            </a:r>
          </a:p>
          <a:p>
            <a:pPr>
              <a:spcBef>
                <a:spcPts val="600"/>
              </a:spcBef>
              <a:spcAft>
                <a:spcPts val="600"/>
              </a:spcAft>
            </a:pPr>
            <a:r>
              <a:rPr lang="de-AT" sz="2100" dirty="0" smtClean="0"/>
              <a:t>Machen </a:t>
            </a:r>
            <a:r>
              <a:rPr lang="de-AT" sz="2100" dirty="0"/>
              <a:t>Sie ein Foto und öffnen es. Blättern Sie in der Galerie.</a:t>
            </a:r>
          </a:p>
        </p:txBody>
      </p:sp>
      <p:sp>
        <p:nvSpPr>
          <p:cNvPr id="6" name="Titel 1"/>
          <p:cNvSpPr>
            <a:spLocks noGrp="1"/>
          </p:cNvSpPr>
          <p:nvPr>
            <p:ph type="title"/>
          </p:nvPr>
        </p:nvSpPr>
        <p:spPr>
          <a:xfrm>
            <a:off x="457200" y="274638"/>
            <a:ext cx="8229600" cy="1143000"/>
          </a:xfrm>
        </p:spPr>
        <p:txBody>
          <a:bodyPr/>
          <a:lstStyle/>
          <a:p>
            <a:r>
              <a:rPr lang="de-AT" dirty="0" smtClean="0">
                <a:solidFill>
                  <a:srgbClr val="EE7C07"/>
                </a:solidFill>
              </a:rPr>
              <a:t>Wir üben gemeinsam…</a:t>
            </a:r>
            <a:endParaRPr lang="de-AT" dirty="0">
              <a:solidFill>
                <a:srgbClr val="EE7C07"/>
              </a:solidFill>
            </a:endParaRPr>
          </a:p>
        </p:txBody>
      </p:sp>
    </p:spTree>
    <p:extLst>
      <p:ext uri="{BB962C8B-B14F-4D97-AF65-F5344CB8AC3E}">
        <p14:creationId xmlns:p14="http://schemas.microsoft.com/office/powerpoint/2010/main" val="99399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solidFill>
                  <a:srgbClr val="EE7C07"/>
                </a:solidFill>
              </a:rPr>
              <a:t>In ein Bild zoomen</a:t>
            </a:r>
            <a:endParaRPr lang="de-AT" dirty="0">
              <a:solidFill>
                <a:srgbClr val="EE7C07"/>
              </a:solidFill>
            </a:endParaRPr>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1700808"/>
            <a:ext cx="2545854" cy="4525963"/>
          </a:xfrm>
        </p:spPr>
      </p:pic>
      <p:pic>
        <p:nvPicPr>
          <p:cNvPr id="5" name="Picture 2" descr="E:\04_Smartphone Führerschein\Handyschule 1.A Grundlegendes zu Android-Smartphones\Zoom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7260" y="3212976"/>
            <a:ext cx="2561430" cy="2561431"/>
          </a:xfrm>
          <a:prstGeom prst="rect">
            <a:avLst/>
          </a:prstGeom>
          <a:noFill/>
          <a:extLst>
            <a:ext uri="{909E8E84-426E-40DD-AFC4-6F175D3DCCD1}">
              <a14:hiddenFill xmlns:a14="http://schemas.microsoft.com/office/drawing/2010/main">
                <a:solidFill>
                  <a:srgbClr val="FFFFFF"/>
                </a:solidFill>
              </a14:hiddenFill>
            </a:ext>
          </a:extLst>
        </p:spPr>
      </p:pic>
      <p:sp>
        <p:nvSpPr>
          <p:cNvPr id="6" name="Pfeil nach rechts 5"/>
          <p:cNvSpPr/>
          <p:nvPr/>
        </p:nvSpPr>
        <p:spPr>
          <a:xfrm>
            <a:off x="4932040" y="3212976"/>
            <a:ext cx="582259" cy="360000"/>
          </a:xfrm>
          <a:prstGeom prst="rightArrow">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0946" y="1700808"/>
            <a:ext cx="2545854" cy="4525963"/>
          </a:xfrm>
          <a:prstGeom prst="rect">
            <a:avLst/>
          </a:prstGeom>
        </p:spPr>
      </p:pic>
    </p:spTree>
    <p:extLst>
      <p:ext uri="{BB962C8B-B14F-4D97-AF65-F5344CB8AC3E}">
        <p14:creationId xmlns:p14="http://schemas.microsoft.com/office/powerpoint/2010/main" val="49170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B8E213785252C4A9250596EA56CED53" ma:contentTypeVersion="12" ma:contentTypeDescription="Ein neues Dokument erstellen." ma:contentTypeScope="" ma:versionID="179db04678c8ca295557f0aad313161a">
  <xsd:schema xmlns:xsd="http://www.w3.org/2001/XMLSchema" xmlns:xs="http://www.w3.org/2001/XMLSchema" xmlns:p="http://schemas.microsoft.com/office/2006/metadata/properties" xmlns:ns2="8a51700f-ee23-483c-b0ce-d046c32d824f" xmlns:ns3="aa3e98bc-d017-4f88-b72c-8eb6a53f1809" targetNamespace="http://schemas.microsoft.com/office/2006/metadata/properties" ma:root="true" ma:fieldsID="039e862f056d1ab3b62dad50454e9279" ns2:_="" ns3:_="">
    <xsd:import namespace="8a51700f-ee23-483c-b0ce-d046c32d824f"/>
    <xsd:import namespace="aa3e98bc-d017-4f88-b72c-8eb6a53f180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51700f-ee23-483c-b0ce-d046c32d82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7d55ddce-3dfe-41b3-a7a4-179b994d979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3e98bc-d017-4f88-b72c-8eb6a53f180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e99a6e1-cc6b-4d3c-ae95-09d115f5c3ad}" ma:internalName="TaxCatchAll" ma:showField="CatchAllData" ma:web="aa3e98bc-d017-4f88-b72c-8eb6a53f18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a3e98bc-d017-4f88-b72c-8eb6a53f1809" xsi:nil="true"/>
    <lcf76f155ced4ddcb4097134ff3c332f xmlns="8a51700f-ee23-483c-b0ce-d046c32d824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84A6C9F-C002-4906-A80E-B5DA3B6675AE}"/>
</file>

<file path=customXml/itemProps2.xml><?xml version="1.0" encoding="utf-8"?>
<ds:datastoreItem xmlns:ds="http://schemas.openxmlformats.org/officeDocument/2006/customXml" ds:itemID="{25812D24-8D5B-4A05-85AD-CADCD54C8B16}"/>
</file>

<file path=customXml/itemProps3.xml><?xml version="1.0" encoding="utf-8"?>
<ds:datastoreItem xmlns:ds="http://schemas.openxmlformats.org/officeDocument/2006/customXml" ds:itemID="{ECFD0871-964B-4ED2-88DA-A91AEA488BBC}"/>
</file>

<file path=docProps/app.xml><?xml version="1.0" encoding="utf-8"?>
<Properties xmlns="http://schemas.openxmlformats.org/officeDocument/2006/extended-properties" xmlns:vt="http://schemas.openxmlformats.org/officeDocument/2006/docPropsVTypes">
  <TotalTime>0</TotalTime>
  <Words>642</Words>
  <Application>Microsoft Office PowerPoint</Application>
  <PresentationFormat>Bildschirmpräsentation (4:3)</PresentationFormat>
  <Paragraphs>174</Paragraphs>
  <Slides>36</Slides>
  <Notes>13</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36</vt:i4>
      </vt:variant>
    </vt:vector>
  </HeadingPairs>
  <TitlesOfParts>
    <vt:vector size="43" baseType="lpstr">
      <vt:lpstr>Arial</vt:lpstr>
      <vt:lpstr>Calibri</vt:lpstr>
      <vt:lpstr>Consolas</vt:lpstr>
      <vt:lpstr>Franklin Gothic Demi</vt:lpstr>
      <vt:lpstr>Times New Roman</vt:lpstr>
      <vt:lpstr>Wingdings</vt:lpstr>
      <vt:lpstr>Larissa</vt:lpstr>
      <vt:lpstr>PowerPoint-Präsentation</vt:lpstr>
      <vt:lpstr>Das Fotoalbum – die Galerie</vt:lpstr>
      <vt:lpstr>Die Ansicht vergrößern</vt:lpstr>
      <vt:lpstr>Album öffnen/Ein Bild öffnen</vt:lpstr>
      <vt:lpstr>Durch Gallerie blättern</vt:lpstr>
      <vt:lpstr>Album öffnen/Foto löschen</vt:lpstr>
      <vt:lpstr>Direkt nach dem Fotografieren öffnen</vt:lpstr>
      <vt:lpstr>Wir üben gemeinsam…</vt:lpstr>
      <vt:lpstr>In ein Bild zoomen</vt:lpstr>
      <vt:lpstr>Ein neues Album erstellen</vt:lpstr>
      <vt:lpstr>Bilder in ein anderes Album schieben</vt:lpstr>
      <vt:lpstr>Wir üben gemeinsam…</vt:lpstr>
      <vt:lpstr>PowerPoint-Präsentation</vt:lpstr>
      <vt:lpstr>Wie setzt sich der Tarif zusammen?</vt:lpstr>
      <vt:lpstr>Anbieter von Mobilfunktarifen in A</vt:lpstr>
      <vt:lpstr>Beispiel HoT: Wertkarte</vt:lpstr>
      <vt:lpstr>Beispiel Yesss!: Vertrag</vt:lpstr>
      <vt:lpstr>Welcher Vertrag passt zu mir?</vt:lpstr>
      <vt:lpstr>PowerPoint-Präsentation</vt:lpstr>
      <vt:lpstr>PowerPoint-Präsentation</vt:lpstr>
      <vt:lpstr>PowerPoint-Präsentation</vt:lpstr>
      <vt:lpstr>PowerPoint-Präsentation</vt:lpstr>
      <vt:lpstr>Ein Google-Konto einrichten</vt:lpstr>
      <vt:lpstr>Ein Google-Konto einrichten</vt:lpstr>
      <vt:lpstr>Ein Google-Konto einrichten</vt:lpstr>
      <vt:lpstr>Ein Google-Konto einrichten</vt:lpstr>
      <vt:lpstr>Ein Google-Konto einrichten</vt:lpstr>
      <vt:lpstr>PowerPoint-Präsentation</vt:lpstr>
      <vt:lpstr>Was sind Apps?</vt:lpstr>
      <vt:lpstr>Was sind Apps?</vt:lpstr>
      <vt:lpstr>PowerPoint-Präsentation</vt:lpstr>
      <vt:lpstr>Die Schritte zu einer neuen App</vt:lpstr>
      <vt:lpstr>Google Play Store öffnen</vt:lpstr>
      <vt:lpstr>Eine App im Play Store finden</vt:lpstr>
      <vt:lpstr>Die App installieren und öffnen</vt:lpstr>
      <vt:lpstr>Viel Erfolg!</vt:lpstr>
    </vt:vector>
  </TitlesOfParts>
  <Company>EMPORIA Telecom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Handyschule</dc:title>
  <dc:creator>Prammer Sigrid - EMPORIA</dc:creator>
  <cp:lastModifiedBy>ws-4803</cp:lastModifiedBy>
  <cp:revision>88</cp:revision>
  <cp:lastPrinted>2019-03-05T14:18:40Z</cp:lastPrinted>
  <dcterms:created xsi:type="dcterms:W3CDTF">2018-10-25T07:42:08Z</dcterms:created>
  <dcterms:modified xsi:type="dcterms:W3CDTF">2019-03-26T10:41:33Z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0x0101002B8E213785252C4A9250596EA56CED53</vt:lpwstr>
  </property>
</Properties>
</file>