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4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85" r:id="rId20"/>
    <p:sldId id="489" r:id="rId21"/>
    <p:sldId id="474" r:id="rId22"/>
    <p:sldId id="481" r:id="rId23"/>
    <p:sldId id="486" r:id="rId24"/>
    <p:sldId id="487" r:id="rId25"/>
    <p:sldId id="482" r:id="rId26"/>
    <p:sldId id="490" r:id="rId27"/>
    <p:sldId id="476" r:id="rId28"/>
    <p:sldId id="477" r:id="rId29"/>
    <p:sldId id="480" r:id="rId30"/>
    <p:sldId id="491" r:id="rId31"/>
    <p:sldId id="492" r:id="rId32"/>
    <p:sldId id="493" r:id="rId33"/>
    <p:sldId id="494" r:id="rId34"/>
    <p:sldId id="496" r:id="rId35"/>
    <p:sldId id="498" r:id="rId36"/>
    <p:sldId id="500" r:id="rId37"/>
    <p:sldId id="497" r:id="rId38"/>
    <p:sldId id="501" r:id="rId39"/>
    <p:sldId id="503" r:id="rId40"/>
    <p:sldId id="502" r:id="rId41"/>
    <p:sldId id="506" r:id="rId42"/>
    <p:sldId id="507" r:id="rId43"/>
    <p:sldId id="509" r:id="rId44"/>
    <p:sldId id="510" r:id="rId45"/>
    <p:sldId id="511" r:id="rId46"/>
    <p:sldId id="505" r:id="rId47"/>
    <p:sldId id="512" r:id="rId48"/>
    <p:sldId id="535" r:id="rId49"/>
    <p:sldId id="537" r:id="rId50"/>
    <p:sldId id="538" r:id="rId51"/>
    <p:sldId id="536" r:id="rId52"/>
    <p:sldId id="553" r:id="rId53"/>
    <p:sldId id="551" r:id="rId54"/>
    <p:sldId id="541" r:id="rId55"/>
    <p:sldId id="546" r:id="rId56"/>
    <p:sldId id="548" r:id="rId57"/>
    <p:sldId id="549" r:id="rId58"/>
    <p:sldId id="550" r:id="rId59"/>
    <p:sldId id="547" r:id="rId60"/>
    <p:sldId id="542" r:id="rId61"/>
    <p:sldId id="543" r:id="rId62"/>
    <p:sldId id="552" r:id="rId63"/>
    <p:sldId id="504" r:id="rId64"/>
    <p:sldId id="513" r:id="rId65"/>
    <p:sldId id="514" r:id="rId66"/>
    <p:sldId id="515" r:id="rId67"/>
    <p:sldId id="516" r:id="rId68"/>
    <p:sldId id="518" r:id="rId69"/>
    <p:sldId id="520" r:id="rId70"/>
    <p:sldId id="522" r:id="rId71"/>
    <p:sldId id="523" r:id="rId72"/>
    <p:sldId id="525" r:id="rId73"/>
    <p:sldId id="526" r:id="rId74"/>
    <p:sldId id="527" r:id="rId75"/>
    <p:sldId id="524" r:id="rId76"/>
    <p:sldId id="530" r:id="rId77"/>
    <p:sldId id="532" r:id="rId78"/>
    <p:sldId id="534" r:id="rId79"/>
    <p:sldId id="346" r:id="rId80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s-4803" initials="w" lastIdx="1" clrIdx="0">
    <p:extLst>
      <p:ext uri="{19B8F6BF-5375-455C-9EA6-DF929625EA0E}">
        <p15:presenceInfo xmlns:p15="http://schemas.microsoft.com/office/powerpoint/2012/main" userId="ws-480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07"/>
    <a:srgbClr val="FAFAFA"/>
    <a:srgbClr val="CC0000"/>
    <a:srgbClr val="922E60"/>
    <a:srgbClr val="893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6433" autoAdjust="0"/>
  </p:normalViewPr>
  <p:slideViewPr>
    <p:cSldViewPr showGuides="1">
      <p:cViewPr varScale="1">
        <p:scale>
          <a:sx n="116" d="100"/>
          <a:sy n="116" d="100"/>
        </p:scale>
        <p:origin x="11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D5F5F-F083-484F-A9E2-50BC82CA1EDD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F23AE-3B78-4629-AB73-1C57F4C59A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05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F405-402D-439A-9647-5C253D718348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B3B21-460C-44C2-9145-896EA6EF1E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93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027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172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120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40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48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609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679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3E3C-3778-42B4-ACD5-7DBBCAFD8D37}" type="slidenum">
              <a:rPr lang="de-AT" smtClean="0"/>
              <a:t>17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5A1C9C-9F67-4E33-9816-BBE573C4C4D2}" type="datetime1">
              <a:rPr lang="de-AT" smtClean="0"/>
              <a:t>24.04.2019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www.emporia.at/content/fragen-und-antworten - Fragen zum emporiaSmart</a:t>
            </a:r>
            <a:endParaRPr lang="de-AT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AT" smtClean="0"/>
              <a:t>emporia  Schritt-für-Schritt-Anleitungen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1075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73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36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83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436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2865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3E3C-3778-42B4-ACD5-7DBBCAFD8D37}" type="slidenum">
              <a:rPr lang="de-AT" smtClean="0"/>
              <a:t>30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5A1C9C-9F67-4E33-9816-BBE573C4C4D2}" type="datetime1">
              <a:rPr lang="de-AT" smtClean="0"/>
              <a:t>24.04.2019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www.emporia.at/content/fragen-und-antworten - Fragen zum emporiaSmart</a:t>
            </a:r>
            <a:endParaRPr lang="de-AT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AT" smtClean="0"/>
              <a:t>emporia  Schritt-für-Schritt-Anleitungen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614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E76B-ADD3-48C7-BFD5-EAF0A78F5127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493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9333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014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3B21-460C-44C2-9145-896EA6EF1E1A}" type="slidenum">
              <a:rPr lang="de-AT" smtClean="0"/>
              <a:t>62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1107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79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83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6365">
              <a:spcBef>
                <a:spcPts val="604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16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6365">
              <a:spcBef>
                <a:spcPts val="604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2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  <a:p>
            <a:pPr marL="326365">
              <a:spcBef>
                <a:spcPts val="604"/>
              </a:spcBef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927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65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9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231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CE3CE-263C-4C40-B397-0F948FFCCA7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74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9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00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77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65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85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10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00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59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28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6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37D9E-22EE-4BCA-AFC5-389E060BC5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86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9EFA-7C9E-41EC-8420-1E85B2F96A12}" type="datetimeFigureOut">
              <a:rPr lang="de-AT" smtClean="0"/>
              <a:t>24.04.2019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56350"/>
            <a:ext cx="1320105" cy="4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9144000" cy="52292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372200" y="4293096"/>
            <a:ext cx="2448272" cy="1048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2600" dirty="0" smtClean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Internet</a:t>
            </a:r>
            <a:r>
              <a:rPr lang="de-AT" sz="2600" dirty="0" smtClean="0">
                <a:solidFill>
                  <a:srgbClr val="922E60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/>
            </a:r>
            <a:br>
              <a:rPr lang="de-AT" sz="2600" dirty="0" smtClean="0">
                <a:solidFill>
                  <a:srgbClr val="922E60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</a:br>
            <a:endParaRPr lang="de-AT" sz="2600" dirty="0">
              <a:solidFill>
                <a:srgbClr val="922E60"/>
              </a:solidFill>
              <a:latin typeface="Franklin Gothic Demi" panose="020B0703020102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691" y="5456837"/>
            <a:ext cx="88222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600" dirty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Smartphone Modul </a:t>
            </a:r>
            <a:r>
              <a:rPr lang="de-AT" sz="2600" dirty="0" smtClean="0">
                <a:solidFill>
                  <a:srgbClr val="EE7C07"/>
                </a:solidFill>
                <a:latin typeface="Franklin Gothic Demi" panose="020B0703020102020204" pitchFamily="34" charset="0"/>
                <a:cs typeface="Consolas" panose="020B0609020204030204" pitchFamily="49" charset="0"/>
              </a:rPr>
              <a:t>3</a:t>
            </a:r>
            <a:endParaRPr lang="de-DE" sz="2600" dirty="0">
              <a:solidFill>
                <a:srgbClr val="EE7C07"/>
              </a:solidFill>
              <a:latin typeface="Franklin Gothic Demi" panose="020B0703020102020204" pitchFamily="34" charset="0"/>
              <a:cs typeface="Consolas" panose="020B0609020204030204" pitchFamily="49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4609"/>
            <a:ext cx="868237" cy="56872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940152" y="188640"/>
            <a:ext cx="28083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33" y="6138840"/>
            <a:ext cx="971600" cy="7191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12575"/>
          <a:stretch/>
        </p:blipFill>
        <p:spPr>
          <a:xfrm>
            <a:off x="6876256" y="6276263"/>
            <a:ext cx="2091395" cy="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Telefonieren</a:t>
            </a:r>
            <a:endParaRPr lang="de-AT" dirty="0">
              <a:solidFill>
                <a:srgbClr val="EE7C07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0" y="1537664"/>
            <a:ext cx="8836229" cy="5335428"/>
            <a:chOff x="0" y="1537664"/>
            <a:chExt cx="8836229" cy="5335428"/>
          </a:xfrm>
        </p:grpSpPr>
        <p:sp>
          <p:nvSpPr>
            <p:cNvPr id="24" name="Rechteck 23"/>
            <p:cNvSpPr/>
            <p:nvPr/>
          </p:nvSpPr>
          <p:spPr>
            <a:xfrm>
              <a:off x="3753109" y="4733051"/>
              <a:ext cx="245660" cy="450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ichtungspfeil 24"/>
            <p:cNvSpPr/>
            <p:nvPr/>
          </p:nvSpPr>
          <p:spPr>
            <a:xfrm rot="-5400000">
              <a:off x="2343067" y="4394354"/>
              <a:ext cx="1885215" cy="2190468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100" name="Picture 4" descr="C:\Users\prammer\Dropbox\Handyschule\sendema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219" y="3344055"/>
              <a:ext cx="2144380" cy="352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753109" y="2449775"/>
              <a:ext cx="245660" cy="450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ichtungspfeil 3"/>
            <p:cNvSpPr/>
            <p:nvPr/>
          </p:nvSpPr>
          <p:spPr>
            <a:xfrm rot="-5400000">
              <a:off x="2343067" y="2111078"/>
              <a:ext cx="1885215" cy="2190468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101" name="Picture 5" descr="C:\Users\prammer\Dropbox\Handyschule\telef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393" y="3354318"/>
              <a:ext cx="84772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uppieren 13"/>
            <p:cNvGrpSpPr/>
            <p:nvPr/>
          </p:nvGrpSpPr>
          <p:grpSpPr>
            <a:xfrm>
              <a:off x="0" y="4135274"/>
              <a:ext cx="2299620" cy="411706"/>
              <a:chOff x="655093" y="4026090"/>
              <a:chExt cx="3241343" cy="259307"/>
            </a:xfrm>
          </p:grpSpPr>
          <p:cxnSp>
            <p:nvCxnSpPr>
              <p:cNvPr id="8" name="Gerade Verbindung 7"/>
              <p:cNvCxnSpPr/>
              <p:nvPr/>
            </p:nvCxnSpPr>
            <p:spPr>
              <a:xfrm>
                <a:off x="655093" y="4285397"/>
                <a:ext cx="3241343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V="1">
                <a:off x="3885063" y="4026090"/>
                <a:ext cx="0" cy="2593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ihandform 17"/>
            <p:cNvSpPr/>
            <p:nvPr/>
          </p:nvSpPr>
          <p:spPr>
            <a:xfrm>
              <a:off x="2204088" y="3793378"/>
              <a:ext cx="655093" cy="232363"/>
            </a:xfrm>
            <a:custGeom>
              <a:avLst/>
              <a:gdLst>
                <a:gd name="connsiteX0" fmla="*/ 0 w 655093"/>
                <a:gd name="connsiteY0" fmla="*/ 0 h 232363"/>
                <a:gd name="connsiteX1" fmla="*/ 163773 w 655093"/>
                <a:gd name="connsiteY1" fmla="*/ 232012 h 232363"/>
                <a:gd name="connsiteX2" fmla="*/ 395785 w 655093"/>
                <a:gd name="connsiteY2" fmla="*/ 54591 h 232363"/>
                <a:gd name="connsiteX3" fmla="*/ 491320 w 655093"/>
                <a:gd name="connsiteY3" fmla="*/ 136477 h 232363"/>
                <a:gd name="connsiteX4" fmla="*/ 614149 w 655093"/>
                <a:gd name="connsiteY4" fmla="*/ 122829 h 232363"/>
                <a:gd name="connsiteX5" fmla="*/ 641445 w 655093"/>
                <a:gd name="connsiteY5" fmla="*/ 122829 h 232363"/>
                <a:gd name="connsiteX6" fmla="*/ 655093 w 655093"/>
                <a:gd name="connsiteY6" fmla="*/ 122829 h 2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32363">
                  <a:moveTo>
                    <a:pt x="0" y="0"/>
                  </a:moveTo>
                  <a:cubicBezTo>
                    <a:pt x="48904" y="111457"/>
                    <a:pt x="97809" y="222914"/>
                    <a:pt x="163773" y="232012"/>
                  </a:cubicBezTo>
                  <a:cubicBezTo>
                    <a:pt x="229737" y="241110"/>
                    <a:pt x="341194" y="70514"/>
                    <a:pt x="395785" y="54591"/>
                  </a:cubicBezTo>
                  <a:cubicBezTo>
                    <a:pt x="450376" y="38668"/>
                    <a:pt x="454926" y="125104"/>
                    <a:pt x="491320" y="136477"/>
                  </a:cubicBezTo>
                  <a:cubicBezTo>
                    <a:pt x="527714" y="147850"/>
                    <a:pt x="589128" y="125104"/>
                    <a:pt x="614149" y="122829"/>
                  </a:cubicBezTo>
                  <a:cubicBezTo>
                    <a:pt x="639170" y="120554"/>
                    <a:pt x="641445" y="122829"/>
                    <a:pt x="641445" y="122829"/>
                  </a:cubicBezTo>
                  <a:lnTo>
                    <a:pt x="655093" y="12282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6" t="27021" r="59348" b="60933"/>
            <a:stretch/>
          </p:blipFill>
          <p:spPr bwMode="auto">
            <a:xfrm>
              <a:off x="2621518" y="5183428"/>
              <a:ext cx="1336698" cy="112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ieren 26"/>
            <p:cNvGrpSpPr/>
            <p:nvPr/>
          </p:nvGrpSpPr>
          <p:grpSpPr>
            <a:xfrm>
              <a:off x="0" y="6418550"/>
              <a:ext cx="2299620" cy="259307"/>
              <a:chOff x="655093" y="4026090"/>
              <a:chExt cx="3241343" cy="259307"/>
            </a:xfrm>
          </p:grpSpPr>
          <p:cxnSp>
            <p:nvCxnSpPr>
              <p:cNvPr id="28" name="Gerade Verbindung 27"/>
              <p:cNvCxnSpPr/>
              <p:nvPr/>
            </p:nvCxnSpPr>
            <p:spPr>
              <a:xfrm>
                <a:off x="655093" y="4285397"/>
                <a:ext cx="3241343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flipV="1">
                <a:off x="3885063" y="4026090"/>
                <a:ext cx="0" cy="2593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ihandform 29"/>
            <p:cNvSpPr/>
            <p:nvPr/>
          </p:nvSpPr>
          <p:spPr>
            <a:xfrm>
              <a:off x="2204088" y="6076654"/>
              <a:ext cx="655093" cy="232363"/>
            </a:xfrm>
            <a:custGeom>
              <a:avLst/>
              <a:gdLst>
                <a:gd name="connsiteX0" fmla="*/ 0 w 655093"/>
                <a:gd name="connsiteY0" fmla="*/ 0 h 232363"/>
                <a:gd name="connsiteX1" fmla="*/ 163773 w 655093"/>
                <a:gd name="connsiteY1" fmla="*/ 232012 h 232363"/>
                <a:gd name="connsiteX2" fmla="*/ 395785 w 655093"/>
                <a:gd name="connsiteY2" fmla="*/ 54591 h 232363"/>
                <a:gd name="connsiteX3" fmla="*/ 491320 w 655093"/>
                <a:gd name="connsiteY3" fmla="*/ 136477 h 232363"/>
                <a:gd name="connsiteX4" fmla="*/ 614149 w 655093"/>
                <a:gd name="connsiteY4" fmla="*/ 122829 h 232363"/>
                <a:gd name="connsiteX5" fmla="*/ 641445 w 655093"/>
                <a:gd name="connsiteY5" fmla="*/ 122829 h 232363"/>
                <a:gd name="connsiteX6" fmla="*/ 655093 w 655093"/>
                <a:gd name="connsiteY6" fmla="*/ 122829 h 2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32363">
                  <a:moveTo>
                    <a:pt x="0" y="0"/>
                  </a:moveTo>
                  <a:cubicBezTo>
                    <a:pt x="48904" y="111457"/>
                    <a:pt x="97809" y="222914"/>
                    <a:pt x="163773" y="232012"/>
                  </a:cubicBezTo>
                  <a:cubicBezTo>
                    <a:pt x="229737" y="241110"/>
                    <a:pt x="341194" y="70514"/>
                    <a:pt x="395785" y="54591"/>
                  </a:cubicBezTo>
                  <a:cubicBezTo>
                    <a:pt x="450376" y="38668"/>
                    <a:pt x="454926" y="125104"/>
                    <a:pt x="491320" y="136477"/>
                  </a:cubicBezTo>
                  <a:cubicBezTo>
                    <a:pt x="527714" y="147850"/>
                    <a:pt x="589128" y="125104"/>
                    <a:pt x="614149" y="122829"/>
                  </a:cubicBezTo>
                  <a:cubicBezTo>
                    <a:pt x="639170" y="120554"/>
                    <a:pt x="641445" y="122829"/>
                    <a:pt x="641445" y="122829"/>
                  </a:cubicBezTo>
                  <a:lnTo>
                    <a:pt x="655093" y="12282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9" t="27021" r="68406" b="59872"/>
            <a:stretch/>
          </p:blipFill>
          <p:spPr bwMode="auto">
            <a:xfrm>
              <a:off x="7521598" y="2263705"/>
              <a:ext cx="1194458" cy="162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>
            <a:xfrm>
              <a:off x="252215" y="1537664"/>
              <a:ext cx="41286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800" dirty="0" smtClean="0"/>
                <a:t>Zuhause mit Telefonleitung</a:t>
              </a:r>
              <a:endParaRPr lang="de-AT" sz="28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713643" y="1553657"/>
              <a:ext cx="3122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800" dirty="0" smtClean="0"/>
                <a:t>Unterwegs mit Funk</a:t>
              </a:r>
              <a:endParaRPr lang="de-AT" sz="2800" dirty="0"/>
            </a:p>
          </p:txBody>
        </p:sp>
      </p:grpSp>
      <p:cxnSp>
        <p:nvCxnSpPr>
          <p:cNvPr id="9" name="Gerade Verbindung 8"/>
          <p:cNvCxnSpPr/>
          <p:nvPr/>
        </p:nvCxnSpPr>
        <p:spPr>
          <a:xfrm>
            <a:off x="4860032" y="1268760"/>
            <a:ext cx="0" cy="5163436"/>
          </a:xfrm>
          <a:prstGeom prst="line">
            <a:avLst/>
          </a:prstGeom>
          <a:ln w="63500" cap="rnd" cmpd="sng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Internet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53109" y="2449775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ichtungspfeil 3"/>
          <p:cNvSpPr/>
          <p:nvPr/>
        </p:nvSpPr>
        <p:spPr>
          <a:xfrm rot="-5400000">
            <a:off x="2012120" y="1766485"/>
            <a:ext cx="1871569" cy="286600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0" y="4135274"/>
            <a:ext cx="1637731" cy="411706"/>
            <a:chOff x="655093" y="4026090"/>
            <a:chExt cx="3241343" cy="259307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ihandform 17"/>
          <p:cNvSpPr/>
          <p:nvPr/>
        </p:nvSpPr>
        <p:spPr>
          <a:xfrm>
            <a:off x="1528497" y="3771606"/>
            <a:ext cx="655093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252215" y="1537664"/>
            <a:ext cx="394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Zuhause mit Datenleitung</a:t>
            </a:r>
            <a:endParaRPr lang="de-AT" sz="2800" dirty="0"/>
          </a:p>
        </p:txBody>
      </p:sp>
      <p:pic>
        <p:nvPicPr>
          <p:cNvPr id="5122" name="Picture 2" descr="C:\Users\prammer\Dropbox\Handyschule\symbol 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0" y="3022894"/>
            <a:ext cx="9334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>
          <a:xfrm>
            <a:off x="293158" y="2092009"/>
            <a:ext cx="257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dirty="0" smtClean="0"/>
              <a:t>Kabelverbindung (LAN)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3848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prammer\Dropbox\Handyschule\symbol W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8" y="4806488"/>
            <a:ext cx="608084" cy="6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Internet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53109" y="2449775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ichtungspfeil 3"/>
          <p:cNvSpPr/>
          <p:nvPr/>
        </p:nvSpPr>
        <p:spPr>
          <a:xfrm rot="-5400000">
            <a:off x="2012120" y="1766485"/>
            <a:ext cx="1871569" cy="286600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0" y="4135274"/>
            <a:ext cx="1637731" cy="411706"/>
            <a:chOff x="655093" y="4026090"/>
            <a:chExt cx="3241343" cy="259307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ihandform 17"/>
          <p:cNvSpPr/>
          <p:nvPr/>
        </p:nvSpPr>
        <p:spPr>
          <a:xfrm>
            <a:off x="1528497" y="3771606"/>
            <a:ext cx="655093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252215" y="1537664"/>
            <a:ext cx="394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Zuhause mit Datenleitung</a:t>
            </a:r>
            <a:endParaRPr lang="de-AT" sz="2800" dirty="0"/>
          </a:p>
        </p:txBody>
      </p:sp>
      <p:pic>
        <p:nvPicPr>
          <p:cNvPr id="5122" name="Picture 2" descr="C:\Users\prammer\Dropbox\Handyschule\symbol 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0" y="3022894"/>
            <a:ext cx="9334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>
          <a:xfrm>
            <a:off x="293158" y="2092009"/>
            <a:ext cx="257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dirty="0" smtClean="0"/>
              <a:t>Kabelverbindung (LAN)</a:t>
            </a:r>
            <a:endParaRPr lang="de-AT" sz="2000" dirty="0"/>
          </a:p>
        </p:txBody>
      </p:sp>
      <p:sp>
        <p:nvSpPr>
          <p:cNvPr id="32" name="Rechteck 31"/>
          <p:cNvSpPr/>
          <p:nvPr/>
        </p:nvSpPr>
        <p:spPr>
          <a:xfrm>
            <a:off x="279949" y="4910475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dirty="0" smtClean="0"/>
              <a:t>WLAN </a:t>
            </a:r>
            <a:br>
              <a:rPr lang="de-AT" sz="2000" dirty="0" smtClean="0"/>
            </a:br>
            <a:r>
              <a:rPr lang="de-AT" sz="2000" dirty="0" smtClean="0"/>
              <a:t>(WIFI)</a:t>
            </a:r>
            <a:endParaRPr lang="de-AT" sz="2000" dirty="0"/>
          </a:p>
        </p:txBody>
      </p:sp>
      <p:sp>
        <p:nvSpPr>
          <p:cNvPr id="34" name="Rechteck 33"/>
          <p:cNvSpPr/>
          <p:nvPr/>
        </p:nvSpPr>
        <p:spPr>
          <a:xfrm>
            <a:off x="3747362" y="4653807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Richtungspfeil 34"/>
          <p:cNvSpPr/>
          <p:nvPr/>
        </p:nvSpPr>
        <p:spPr>
          <a:xfrm rot="-5400000">
            <a:off x="2006373" y="3970517"/>
            <a:ext cx="1871569" cy="286600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6" name="Gruppieren 35"/>
          <p:cNvGrpSpPr/>
          <p:nvPr/>
        </p:nvGrpSpPr>
        <p:grpSpPr>
          <a:xfrm>
            <a:off x="-5747" y="6339306"/>
            <a:ext cx="1637731" cy="411706"/>
            <a:chOff x="655093" y="4026090"/>
            <a:chExt cx="3241343" cy="259307"/>
          </a:xfrm>
        </p:grpSpPr>
        <p:cxnSp>
          <p:nvCxnSpPr>
            <p:cNvPr id="37" name="Gerade Verbindung 36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5" name="Picture 5" descr="C:\Users\prammer\Dropbox\Handyschule\symbol ro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57" y="5573356"/>
            <a:ext cx="919801" cy="7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ihandform 38"/>
          <p:cNvSpPr/>
          <p:nvPr/>
        </p:nvSpPr>
        <p:spPr>
          <a:xfrm>
            <a:off x="1522750" y="5975638"/>
            <a:ext cx="210461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123" name="Picture 3" descr="C:\Users\prammer\Dropbox\Handyschule\symbol Laptop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 bwMode="auto">
          <a:xfrm>
            <a:off x="2771096" y="5657936"/>
            <a:ext cx="738490" cy="6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27021" r="68406" b="59872"/>
          <a:stretch/>
        </p:blipFill>
        <p:spPr bwMode="auto">
          <a:xfrm>
            <a:off x="3509586" y="5255662"/>
            <a:ext cx="597229" cy="8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prammer\Dropbox\Handyschule\symbol print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7" y="5087907"/>
            <a:ext cx="525903" cy="4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Internet</a:t>
            </a:r>
            <a:endParaRPr lang="de-AT" dirty="0">
              <a:solidFill>
                <a:srgbClr val="EE7C07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5747" y="1537664"/>
            <a:ext cx="8841976" cy="5335428"/>
            <a:chOff x="-5747" y="1537664"/>
            <a:chExt cx="8841976" cy="5335428"/>
          </a:xfrm>
        </p:grpSpPr>
        <p:pic>
          <p:nvPicPr>
            <p:cNvPr id="5126" name="Picture 6" descr="C:\Users\prammer\Dropbox\Handyschule\symbol W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48" y="4806488"/>
              <a:ext cx="608084" cy="60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prammer\Dropbox\Handyschule\sendemas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219" y="3344055"/>
              <a:ext cx="2144380" cy="352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753109" y="2449775"/>
              <a:ext cx="245660" cy="450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ichtungspfeil 3"/>
            <p:cNvSpPr/>
            <p:nvPr/>
          </p:nvSpPr>
          <p:spPr>
            <a:xfrm rot="-5400000">
              <a:off x="2012120" y="1766485"/>
              <a:ext cx="1871569" cy="2866008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0" y="4135274"/>
              <a:ext cx="1637731" cy="411706"/>
              <a:chOff x="655093" y="4026090"/>
              <a:chExt cx="3241343" cy="259307"/>
            </a:xfrm>
          </p:grpSpPr>
          <p:cxnSp>
            <p:nvCxnSpPr>
              <p:cNvPr id="8" name="Gerade Verbindung 7"/>
              <p:cNvCxnSpPr/>
              <p:nvPr/>
            </p:nvCxnSpPr>
            <p:spPr>
              <a:xfrm>
                <a:off x="655093" y="4285397"/>
                <a:ext cx="3241343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V="1">
                <a:off x="3885063" y="4026090"/>
                <a:ext cx="0" cy="2593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ihandform 17"/>
            <p:cNvSpPr/>
            <p:nvPr/>
          </p:nvSpPr>
          <p:spPr>
            <a:xfrm>
              <a:off x="1528497" y="3771606"/>
              <a:ext cx="655093" cy="232363"/>
            </a:xfrm>
            <a:custGeom>
              <a:avLst/>
              <a:gdLst>
                <a:gd name="connsiteX0" fmla="*/ 0 w 655093"/>
                <a:gd name="connsiteY0" fmla="*/ 0 h 232363"/>
                <a:gd name="connsiteX1" fmla="*/ 163773 w 655093"/>
                <a:gd name="connsiteY1" fmla="*/ 232012 h 232363"/>
                <a:gd name="connsiteX2" fmla="*/ 395785 w 655093"/>
                <a:gd name="connsiteY2" fmla="*/ 54591 h 232363"/>
                <a:gd name="connsiteX3" fmla="*/ 491320 w 655093"/>
                <a:gd name="connsiteY3" fmla="*/ 136477 h 232363"/>
                <a:gd name="connsiteX4" fmla="*/ 614149 w 655093"/>
                <a:gd name="connsiteY4" fmla="*/ 122829 h 232363"/>
                <a:gd name="connsiteX5" fmla="*/ 641445 w 655093"/>
                <a:gd name="connsiteY5" fmla="*/ 122829 h 232363"/>
                <a:gd name="connsiteX6" fmla="*/ 655093 w 655093"/>
                <a:gd name="connsiteY6" fmla="*/ 122829 h 2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32363">
                  <a:moveTo>
                    <a:pt x="0" y="0"/>
                  </a:moveTo>
                  <a:cubicBezTo>
                    <a:pt x="48904" y="111457"/>
                    <a:pt x="97809" y="222914"/>
                    <a:pt x="163773" y="232012"/>
                  </a:cubicBezTo>
                  <a:cubicBezTo>
                    <a:pt x="229737" y="241110"/>
                    <a:pt x="341194" y="70514"/>
                    <a:pt x="395785" y="54591"/>
                  </a:cubicBezTo>
                  <a:cubicBezTo>
                    <a:pt x="450376" y="38668"/>
                    <a:pt x="454926" y="125104"/>
                    <a:pt x="491320" y="136477"/>
                  </a:cubicBezTo>
                  <a:cubicBezTo>
                    <a:pt x="527714" y="147850"/>
                    <a:pt x="589128" y="125104"/>
                    <a:pt x="614149" y="122829"/>
                  </a:cubicBezTo>
                  <a:cubicBezTo>
                    <a:pt x="639170" y="120554"/>
                    <a:pt x="641445" y="122829"/>
                    <a:pt x="641445" y="122829"/>
                  </a:cubicBezTo>
                  <a:lnTo>
                    <a:pt x="655093" y="12282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9" t="27021" r="68406" b="59872"/>
            <a:stretch/>
          </p:blipFill>
          <p:spPr bwMode="auto">
            <a:xfrm>
              <a:off x="7521598" y="2263705"/>
              <a:ext cx="1194458" cy="162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>
            <a:xfrm>
              <a:off x="252215" y="1537664"/>
              <a:ext cx="39445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800" dirty="0" smtClean="0"/>
                <a:t>Zuhause mit Datenleitung</a:t>
              </a:r>
              <a:endParaRPr lang="de-AT" sz="28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713643" y="1553657"/>
              <a:ext cx="3122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800" dirty="0" smtClean="0"/>
                <a:t>Unterwegs mit Funk</a:t>
              </a:r>
              <a:endParaRPr lang="de-AT" sz="2800" dirty="0"/>
            </a:p>
          </p:txBody>
        </p:sp>
        <p:pic>
          <p:nvPicPr>
            <p:cNvPr id="5122" name="Picture 2" descr="C:\Users\prammer\Dropbox\Handyschule\symbol P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440" y="3022894"/>
              <a:ext cx="9334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293158" y="2092009"/>
              <a:ext cx="2579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000" dirty="0" smtClean="0"/>
                <a:t>Kabelverbindung (LAN)</a:t>
              </a:r>
              <a:endParaRPr lang="de-AT" sz="20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79949" y="4910475"/>
              <a:ext cx="9076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000" b="1" dirty="0" smtClean="0">
                  <a:solidFill>
                    <a:srgbClr val="C00000"/>
                  </a:solidFill>
                </a:rPr>
                <a:t>WLAN</a:t>
              </a:r>
              <a:r>
                <a:rPr lang="de-AT" sz="2000" dirty="0" smtClean="0">
                  <a:solidFill>
                    <a:srgbClr val="C00000"/>
                  </a:solidFill>
                </a:rPr>
                <a:t> </a:t>
              </a:r>
              <a:br>
                <a:rPr lang="de-AT" sz="2000" dirty="0" smtClean="0">
                  <a:solidFill>
                    <a:srgbClr val="C00000"/>
                  </a:solidFill>
                </a:rPr>
              </a:br>
              <a:r>
                <a:rPr lang="de-AT" sz="2000" dirty="0" smtClean="0">
                  <a:solidFill>
                    <a:srgbClr val="C00000"/>
                  </a:solidFill>
                </a:rPr>
                <a:t>(WIFI)</a:t>
              </a:r>
              <a:endParaRPr lang="de-AT" sz="2000" dirty="0">
                <a:solidFill>
                  <a:srgbClr val="C00000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747362" y="4653807"/>
              <a:ext cx="245660" cy="450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ichtungspfeil 34"/>
            <p:cNvSpPr/>
            <p:nvPr/>
          </p:nvSpPr>
          <p:spPr>
            <a:xfrm rot="-5400000">
              <a:off x="2006373" y="3970517"/>
              <a:ext cx="1871569" cy="2866008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-5747" y="6339306"/>
              <a:ext cx="1637731" cy="411706"/>
              <a:chOff x="655093" y="4026090"/>
              <a:chExt cx="3241343" cy="259307"/>
            </a:xfrm>
          </p:grpSpPr>
          <p:cxnSp>
            <p:nvCxnSpPr>
              <p:cNvPr id="37" name="Gerade Verbindung 36"/>
              <p:cNvCxnSpPr/>
              <p:nvPr/>
            </p:nvCxnSpPr>
            <p:spPr>
              <a:xfrm>
                <a:off x="655093" y="4285397"/>
                <a:ext cx="3241343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V="1">
                <a:off x="3885063" y="4026090"/>
                <a:ext cx="0" cy="2593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25" name="Picture 5" descr="C:\Users\prammer\Dropbox\Handyschule\symbol rou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757" y="5573356"/>
              <a:ext cx="919801" cy="73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ihandform 38"/>
            <p:cNvSpPr/>
            <p:nvPr/>
          </p:nvSpPr>
          <p:spPr>
            <a:xfrm>
              <a:off x="1522750" y="5975638"/>
              <a:ext cx="210461" cy="232363"/>
            </a:xfrm>
            <a:custGeom>
              <a:avLst/>
              <a:gdLst>
                <a:gd name="connsiteX0" fmla="*/ 0 w 655093"/>
                <a:gd name="connsiteY0" fmla="*/ 0 h 232363"/>
                <a:gd name="connsiteX1" fmla="*/ 163773 w 655093"/>
                <a:gd name="connsiteY1" fmla="*/ 232012 h 232363"/>
                <a:gd name="connsiteX2" fmla="*/ 395785 w 655093"/>
                <a:gd name="connsiteY2" fmla="*/ 54591 h 232363"/>
                <a:gd name="connsiteX3" fmla="*/ 491320 w 655093"/>
                <a:gd name="connsiteY3" fmla="*/ 136477 h 232363"/>
                <a:gd name="connsiteX4" fmla="*/ 614149 w 655093"/>
                <a:gd name="connsiteY4" fmla="*/ 122829 h 232363"/>
                <a:gd name="connsiteX5" fmla="*/ 641445 w 655093"/>
                <a:gd name="connsiteY5" fmla="*/ 122829 h 232363"/>
                <a:gd name="connsiteX6" fmla="*/ 655093 w 655093"/>
                <a:gd name="connsiteY6" fmla="*/ 122829 h 2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32363">
                  <a:moveTo>
                    <a:pt x="0" y="0"/>
                  </a:moveTo>
                  <a:cubicBezTo>
                    <a:pt x="48904" y="111457"/>
                    <a:pt x="97809" y="222914"/>
                    <a:pt x="163773" y="232012"/>
                  </a:cubicBezTo>
                  <a:cubicBezTo>
                    <a:pt x="229737" y="241110"/>
                    <a:pt x="341194" y="70514"/>
                    <a:pt x="395785" y="54591"/>
                  </a:cubicBezTo>
                  <a:cubicBezTo>
                    <a:pt x="450376" y="38668"/>
                    <a:pt x="454926" y="125104"/>
                    <a:pt x="491320" y="136477"/>
                  </a:cubicBezTo>
                  <a:cubicBezTo>
                    <a:pt x="527714" y="147850"/>
                    <a:pt x="589128" y="125104"/>
                    <a:pt x="614149" y="122829"/>
                  </a:cubicBezTo>
                  <a:cubicBezTo>
                    <a:pt x="639170" y="120554"/>
                    <a:pt x="641445" y="122829"/>
                    <a:pt x="641445" y="122829"/>
                  </a:cubicBezTo>
                  <a:lnTo>
                    <a:pt x="655093" y="12282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123" name="Picture 3" descr="C:\Users\prammer\Dropbox\Handyschule\symbol Laptop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98"/>
            <a:stretch/>
          </p:blipFill>
          <p:spPr bwMode="auto">
            <a:xfrm>
              <a:off x="2771096" y="5657936"/>
              <a:ext cx="738490" cy="615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9" t="27021" r="68406" b="59872"/>
            <a:stretch/>
          </p:blipFill>
          <p:spPr bwMode="auto">
            <a:xfrm>
              <a:off x="3509586" y="5255662"/>
              <a:ext cx="597229" cy="81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 descr="C:\Users\prammer\Dropbox\Handyschule\symbol print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157" y="5087907"/>
              <a:ext cx="525903" cy="485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>
            <a:xfrm>
              <a:off x="5836423" y="2102510"/>
              <a:ext cx="17599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2000" b="1" dirty="0" smtClean="0">
                  <a:solidFill>
                    <a:srgbClr val="C00000"/>
                  </a:solidFill>
                </a:rPr>
                <a:t>Mobile Daten-verbindung</a:t>
              </a:r>
              <a:endParaRPr lang="de-AT" sz="20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0" name="Gerade Verbindung 29"/>
          <p:cNvCxnSpPr/>
          <p:nvPr/>
        </p:nvCxnSpPr>
        <p:spPr>
          <a:xfrm>
            <a:off x="4860032" y="1268760"/>
            <a:ext cx="0" cy="5163436"/>
          </a:xfrm>
          <a:prstGeom prst="line">
            <a:avLst/>
          </a:prstGeom>
          <a:ln w="63500" cap="rnd" cmpd="sng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Verbindung zum Internet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5126" name="Picture 6" descr="C:\Users\prammer\Dropbox\Handyschule\symbol W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8" y="3549260"/>
            <a:ext cx="1865312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hteck 31"/>
          <p:cNvSpPr/>
          <p:nvPr/>
        </p:nvSpPr>
        <p:spPr>
          <a:xfrm>
            <a:off x="5159589" y="1721434"/>
            <a:ext cx="3527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600" dirty="0" smtClean="0"/>
              <a:t>Mobile Datenverbindung</a:t>
            </a:r>
            <a:endParaRPr lang="de-AT" sz="3600" dirty="0"/>
          </a:p>
        </p:txBody>
      </p:sp>
      <p:pic>
        <p:nvPicPr>
          <p:cNvPr id="4100" name="Picture 4" descr="C:\Users\prammer\Dropbox\Handyschule\sendema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6"/>
          <a:stretch/>
        </p:blipFill>
        <p:spPr bwMode="auto">
          <a:xfrm>
            <a:off x="5508104" y="3263603"/>
            <a:ext cx="2936729" cy="18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755576" y="5589240"/>
            <a:ext cx="2932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smtClean="0"/>
              <a:t>An den Ort gebunden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5559541" y="5447536"/>
            <a:ext cx="2833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smtClean="0"/>
              <a:t>An den Netzanbieter </a:t>
            </a:r>
            <a:br>
              <a:rPr lang="de-AT" sz="2400" dirty="0" smtClean="0"/>
            </a:br>
            <a:r>
              <a:rPr lang="de-AT" sz="2400" dirty="0" smtClean="0"/>
              <a:t>         gebunden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1702945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/>
              <a:t>WLAN</a:t>
            </a:r>
            <a:br>
              <a:rPr lang="de-AT" sz="3600" dirty="0" smtClean="0"/>
            </a:br>
            <a:r>
              <a:rPr lang="de-AT" sz="3600" dirty="0" smtClean="0"/>
              <a:t>(WIFI)</a:t>
            </a:r>
            <a:endParaRPr lang="de-AT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3491880" y="3933056"/>
            <a:ext cx="144016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671900" y="21916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oder/und</a:t>
            </a:r>
          </a:p>
        </p:txBody>
      </p:sp>
    </p:spTree>
    <p:extLst>
      <p:ext uri="{BB962C8B-B14F-4D97-AF65-F5344CB8AC3E}">
        <p14:creationId xmlns:p14="http://schemas.microsoft.com/office/powerpoint/2010/main" val="37262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Mobile Daten sind Teil des Smartphone-Tarifs!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340768"/>
            <a:ext cx="8850573" cy="452596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de-AT" sz="2400" dirty="0" smtClean="0"/>
              <a:t>Telefonie</a:t>
            </a:r>
          </a:p>
          <a:p>
            <a:pPr>
              <a:lnSpc>
                <a:spcPct val="250000"/>
              </a:lnSpc>
            </a:pPr>
            <a:r>
              <a:rPr lang="de-AT" sz="2400" dirty="0" smtClean="0"/>
              <a:t>SMS</a:t>
            </a:r>
          </a:p>
          <a:p>
            <a:pPr>
              <a:lnSpc>
                <a:spcPct val="250000"/>
              </a:lnSpc>
            </a:pPr>
            <a:r>
              <a:rPr lang="de-AT" sz="2400" dirty="0" smtClean="0"/>
              <a:t>Internet</a:t>
            </a:r>
          </a:p>
          <a:p>
            <a:pPr>
              <a:lnSpc>
                <a:spcPct val="250000"/>
              </a:lnSpc>
            </a:pPr>
            <a:r>
              <a:rPr lang="de-AT" sz="2400" dirty="0" smtClean="0"/>
              <a:t>Gerät</a:t>
            </a:r>
          </a:p>
          <a:p>
            <a:pPr>
              <a:lnSpc>
                <a:spcPct val="250000"/>
              </a:lnSpc>
            </a:pPr>
            <a:r>
              <a:rPr lang="de-AT" sz="2400" dirty="0" smtClean="0"/>
              <a:t>Sonstige Kosten (Basiskosten, Wartung, Grundpreis…)</a:t>
            </a:r>
          </a:p>
          <a:p>
            <a:pPr>
              <a:lnSpc>
                <a:spcPct val="250000"/>
              </a:lnSpc>
            </a:pPr>
            <a:endParaRPr lang="de-AT" sz="2800" dirty="0"/>
          </a:p>
        </p:txBody>
      </p:sp>
      <p:pic>
        <p:nvPicPr>
          <p:cNvPr id="5" name="Picture 2" descr="V:\08_Handyschule\Präsentation\Screenshot_2015-11-23-16-07-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50625" r="57207" b="31171"/>
          <a:stretch/>
        </p:blipFill>
        <p:spPr bwMode="auto">
          <a:xfrm>
            <a:off x="2934269" y="1516333"/>
            <a:ext cx="798375" cy="7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:\08_Handyschule\Präsentation\Screenshot_2015-11-23-16-07-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8" t="50625" r="8124" b="29134"/>
          <a:stretch/>
        </p:blipFill>
        <p:spPr bwMode="auto">
          <a:xfrm>
            <a:off x="2866030" y="2471676"/>
            <a:ext cx="910822" cy="8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rammer\Dropbox\Handyschule\symbol smart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7" y="4951100"/>
            <a:ext cx="638140" cy="6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3002507" y="3584513"/>
            <a:ext cx="921419" cy="993791"/>
            <a:chOff x="4189864" y="3296481"/>
            <a:chExt cx="1170192" cy="1206168"/>
          </a:xfrm>
        </p:grpSpPr>
        <p:pic>
          <p:nvPicPr>
            <p:cNvPr id="3074" name="Picture 2" descr="C:\Users\prammer\Dropbox\Handyschule\interne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864" y="3296481"/>
              <a:ext cx="968990" cy="9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4285400" y="4017034"/>
              <a:ext cx="1074656" cy="485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2000" dirty="0" err="1" smtClean="0"/>
                <a:t>www</a:t>
              </a:r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0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:\Sales Marketing Projekte\03_Handyschule_ mit Hartlauer\imagebilder\kreis_sie schaut auf han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578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>
          <a:xfrm>
            <a:off x="3211728" y="562255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stelle ich </a:t>
            </a:r>
            <a:br>
              <a:rPr lang="de-AT" sz="3200" dirty="0" smtClean="0">
                <a:solidFill>
                  <a:srgbClr val="EE7C07"/>
                </a:solidFill>
              </a:rPr>
            </a:br>
            <a:r>
              <a:rPr lang="de-AT" sz="3200" dirty="0" smtClean="0">
                <a:solidFill>
                  <a:srgbClr val="EE7C07"/>
                </a:solidFill>
              </a:rPr>
              <a:t>die Verbindung ins Internet her?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19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76100"/>
            <a:ext cx="5788215" cy="2060812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949623" y="2635085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Mit mobiler Datenverbindung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4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Mit WLAN-Verbindung</a:t>
            </a:r>
          </a:p>
          <a:p>
            <a:pPr marL="1181250" lvl="1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Geschütztes </a:t>
            </a:r>
            <a:r>
              <a:rPr lang="de-AT" sz="2000" dirty="0" err="1" smtClean="0"/>
              <a:t>Netwerk</a:t>
            </a:r>
            <a:endParaRPr lang="de-AT" sz="2000" dirty="0" smtClean="0"/>
          </a:p>
          <a:p>
            <a:pPr marL="1181250" lvl="1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Freies </a:t>
            </a:r>
            <a:r>
              <a:rPr lang="de-AT" sz="2000" dirty="0" err="1" smtClean="0"/>
              <a:t>Netwerk</a:t>
            </a:r>
            <a:endParaRPr lang="de-AT" sz="20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292122" y="3895351"/>
            <a:ext cx="101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ODER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709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569" y="3564015"/>
            <a:ext cx="7785865" cy="2430270"/>
          </a:xfrm>
        </p:spPr>
        <p:txBody>
          <a:bodyPr>
            <a:noAutofit/>
          </a:bodyPr>
          <a:lstStyle/>
          <a:p>
            <a:pPr algn="l"/>
            <a:endParaRPr lang="de-AT" sz="18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31540" y="5544235"/>
            <a:ext cx="8280919" cy="76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800" dirty="0">
              <a:solidFill>
                <a:srgbClr val="000000"/>
              </a:solidFill>
            </a:endParaRPr>
          </a:p>
        </p:txBody>
      </p:sp>
      <p:pic>
        <p:nvPicPr>
          <p:cNvPr id="8" name="Picture 4" descr="C:\Users\prammer\Dropbox\Handyschule\sendem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18" y="3168511"/>
            <a:ext cx="1293415" cy="21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Sales Marketing Projekte\03_Handyschule\04_Handyschule VHS\Downloa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2884" r="27246" b="9383"/>
          <a:stretch/>
        </p:blipFill>
        <p:spPr bwMode="auto">
          <a:xfrm>
            <a:off x="2880022" y="2852936"/>
            <a:ext cx="540782" cy="8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096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EE7C07"/>
                </a:solidFill>
              </a:rPr>
              <a:t>Verbindung zum Internet mit </a:t>
            </a:r>
          </a:p>
          <a:p>
            <a:r>
              <a:rPr lang="de-AT" dirty="0">
                <a:solidFill>
                  <a:srgbClr val="EE7C07"/>
                </a:solidFill>
              </a:rPr>
              <a:t>mobiler Datenverbindung</a:t>
            </a:r>
          </a:p>
        </p:txBody>
      </p:sp>
      <p:sp>
        <p:nvSpPr>
          <p:cNvPr id="9" name="Rechteck 8"/>
          <p:cNvSpPr/>
          <p:nvPr/>
        </p:nvSpPr>
        <p:spPr>
          <a:xfrm>
            <a:off x="992867" y="1556792"/>
            <a:ext cx="43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Sie benötigen einen Tarif mit mobilen Daten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2496845"/>
            <a:ext cx="307667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 smtClean="0"/>
              <a:t>Schritt 1:</a:t>
            </a:r>
          </a:p>
          <a:p>
            <a:r>
              <a:rPr lang="de-AT" dirty="0" smtClean="0"/>
              <a:t>Mobile Daten am Smartphone </a:t>
            </a:r>
            <a:br>
              <a:rPr lang="de-AT" dirty="0" smtClean="0"/>
            </a:br>
            <a:r>
              <a:rPr lang="de-AT" dirty="0" smtClean="0"/>
              <a:t>aktivieren</a:t>
            </a:r>
          </a:p>
          <a:p>
            <a:endParaRPr lang="de-AT" dirty="0"/>
          </a:p>
          <a:p>
            <a:r>
              <a:rPr lang="de-AT" b="1" dirty="0" smtClean="0"/>
              <a:t>Schritt 2:</a:t>
            </a:r>
          </a:p>
          <a:p>
            <a:r>
              <a:rPr lang="de-AT" dirty="0" smtClean="0"/>
              <a:t>Datenwarnung festlegen</a:t>
            </a:r>
          </a:p>
          <a:p>
            <a:endParaRPr lang="de-AT" dirty="0"/>
          </a:p>
          <a:p>
            <a:r>
              <a:rPr lang="de-AT" b="1" dirty="0" smtClean="0"/>
              <a:t>Schritt 3:</a:t>
            </a:r>
          </a:p>
          <a:p>
            <a:r>
              <a:rPr lang="de-AT" dirty="0" err="1" smtClean="0"/>
              <a:t>Datenroaming</a:t>
            </a:r>
            <a:r>
              <a:rPr lang="de-AT" dirty="0" smtClean="0"/>
              <a:t> erlauben</a:t>
            </a:r>
          </a:p>
        </p:txBody>
      </p:sp>
    </p:spTree>
    <p:extLst>
      <p:ext uri="{BB962C8B-B14F-4D97-AF65-F5344CB8AC3E}">
        <p14:creationId xmlns:p14="http://schemas.microsoft.com/office/powerpoint/2010/main" val="14491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56" y="1980102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20" y="1885374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380312" y="2847515"/>
            <a:ext cx="702129" cy="714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feil nach unten 8"/>
          <p:cNvSpPr/>
          <p:nvPr/>
        </p:nvSpPr>
        <p:spPr>
          <a:xfrm>
            <a:off x="1299600" y="1980102"/>
            <a:ext cx="824128" cy="9889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4159936" y="2349191"/>
            <a:ext cx="824128" cy="9889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46605" y="39892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Schritt 1: Mobile Daten am Smartphone aktivieren:</a:t>
            </a:r>
          </a:p>
          <a:p>
            <a:r>
              <a:rPr lang="de-AT" dirty="0"/>
              <a:t>Öffnen Sie am </a:t>
            </a:r>
            <a:r>
              <a:rPr lang="de-AT" dirty="0" err="1"/>
              <a:t>Homescreen</a:t>
            </a:r>
            <a:r>
              <a:rPr lang="de-AT" dirty="0"/>
              <a:t> die Statusanzeige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3386120" y="37270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Erweitern Sie die Statusanzeige, bis  das Symbol für Mobile Daten sichtbar ist.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84168" y="220877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/>
              <a:t>Das Symbol muss  aktiviert sein (z.B. farbig). Andernfalls tippen Sie auf das Symbol,  um mobile Daten zu aktivieren.</a:t>
            </a:r>
          </a:p>
        </p:txBody>
      </p:sp>
    </p:spTree>
    <p:extLst>
      <p:ext uri="{BB962C8B-B14F-4D97-AF65-F5344CB8AC3E}">
        <p14:creationId xmlns:p14="http://schemas.microsoft.com/office/powerpoint/2010/main" val="3817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Wie verhindere ich, dass ich zu viel Datenvolumen verbrauche?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Es gibt Möglichkeiten, wie Sie verhindern, unbeabsichtigt zu viel Datenvolumen zu verbrauchen</a:t>
            </a:r>
          </a:p>
          <a:p>
            <a:endParaRPr lang="de-AT" sz="2400" dirty="0" smtClean="0"/>
          </a:p>
          <a:p>
            <a:r>
              <a:rPr lang="de-AT" sz="2400" b="1" dirty="0" smtClean="0"/>
              <a:t>Datennutzungswarnung</a:t>
            </a:r>
          </a:p>
          <a:p>
            <a:pPr lvl="1"/>
            <a:r>
              <a:rPr lang="de-AT" sz="2000" dirty="0" smtClean="0"/>
              <a:t>Ihr Handy </a:t>
            </a:r>
            <a:r>
              <a:rPr lang="de-AT" sz="2000" b="1" dirty="0" smtClean="0"/>
              <a:t>benachrichtigt</a:t>
            </a:r>
            <a:r>
              <a:rPr lang="de-AT" sz="2000" dirty="0" smtClean="0"/>
              <a:t> Sie, sobald Sie in einer von Ihnen festgelegten Periode eine bestimmte Menge an Datenvolumen verbraucht haben</a:t>
            </a:r>
          </a:p>
          <a:p>
            <a:pPr lvl="1"/>
            <a:endParaRPr lang="de-AT" sz="2000" dirty="0" smtClean="0"/>
          </a:p>
          <a:p>
            <a:r>
              <a:rPr lang="de-AT" sz="2400" b="1" dirty="0" smtClean="0"/>
              <a:t>Datennutzungsgrenze</a:t>
            </a:r>
          </a:p>
          <a:p>
            <a:pPr lvl="1"/>
            <a:r>
              <a:rPr lang="de-AT" sz="2000" dirty="0" smtClean="0"/>
              <a:t>Ihre mobilen Daten werden </a:t>
            </a:r>
            <a:r>
              <a:rPr lang="de-AT" sz="2000" b="1" dirty="0" smtClean="0"/>
              <a:t>gesperrt</a:t>
            </a:r>
            <a:r>
              <a:rPr lang="de-AT" sz="2000" dirty="0" smtClean="0"/>
              <a:t>, </a:t>
            </a:r>
            <a:r>
              <a:rPr lang="de-AT" sz="2000" dirty="0"/>
              <a:t>sobald Sie </a:t>
            </a:r>
            <a:r>
              <a:rPr lang="de-AT" sz="2000" dirty="0" smtClean="0"/>
              <a:t>in </a:t>
            </a:r>
            <a:r>
              <a:rPr lang="de-AT" sz="2000" dirty="0"/>
              <a:t>einer von Ihnen festgelegten Periode eine bestimmte Menge an Datenvolumen verbraucht haben</a:t>
            </a:r>
          </a:p>
          <a:p>
            <a:pPr lvl="1"/>
            <a:endParaRPr lang="de-AT" sz="20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69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ammer\AppData\Local\Temp\Rar$DRa0.130\Bildblase Links 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Wiederholung Modul 2</a:t>
            </a:r>
          </a:p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&amp; Hausaufgabe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7" name="Bild 4" descr="sprechblase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17" y="233744"/>
            <a:ext cx="5788215" cy="206081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505200" y="2705101"/>
            <a:ext cx="5429250" cy="3756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de-DE" sz="2800" dirty="0">
                <a:latin typeface="+mn-lt"/>
                <a:ea typeface="+mn-ea"/>
                <a:cs typeface="+mn-cs"/>
              </a:rPr>
              <a:t>Wie </a:t>
            </a:r>
            <a:r>
              <a:rPr lang="de-DE" sz="2800" dirty="0" smtClean="0">
                <a:latin typeface="+mn-lt"/>
                <a:ea typeface="+mn-ea"/>
                <a:cs typeface="+mn-cs"/>
              </a:rPr>
              <a:t>lautet die </a:t>
            </a:r>
            <a:r>
              <a:rPr lang="de-DE" sz="2800" dirty="0">
                <a:latin typeface="+mn-lt"/>
                <a:ea typeface="+mn-ea"/>
                <a:cs typeface="+mn-cs"/>
              </a:rPr>
              <a:t>Adresse und das Passwort meines Google </a:t>
            </a:r>
            <a:r>
              <a:rPr lang="de-DE" sz="2800" dirty="0" smtClean="0">
                <a:latin typeface="+mn-lt"/>
                <a:ea typeface="+mn-ea"/>
                <a:cs typeface="+mn-cs"/>
              </a:rPr>
              <a:t>Kontos?</a:t>
            </a:r>
            <a:endParaRPr lang="de-AT" sz="2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Mobile Daten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7" name="AutoShape 2" descr="Bildergebnis für Piktogramm Smart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Wie richte ich eine Datennutzungswarnung ein?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48" y="2060848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161739" y="2564731"/>
            <a:ext cx="1152128" cy="49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88" y="2060848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/>
          <p:cNvSpPr/>
          <p:nvPr/>
        </p:nvSpPr>
        <p:spPr>
          <a:xfrm>
            <a:off x="1682544" y="334358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4860032" y="462600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467544" y="135170"/>
            <a:ext cx="25922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Schritt 2: Datenwarnung festlegen: </a:t>
            </a:r>
            <a:br>
              <a:rPr lang="de-AT" sz="1600" b="1" dirty="0"/>
            </a:br>
            <a:endParaRPr lang="de-AT" sz="1600" b="1" dirty="0" smtClean="0"/>
          </a:p>
          <a:p>
            <a:r>
              <a:rPr lang="de-AT" sz="1600" dirty="0" smtClean="0"/>
              <a:t>Öffnen </a:t>
            </a:r>
            <a:r>
              <a:rPr lang="de-AT" sz="1600" dirty="0"/>
              <a:t>Sie die Anzeige zu Mobile Daten, indem Sie auf den Text unter dem Symbol tippen.</a:t>
            </a:r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447263" y="469841"/>
            <a:ext cx="2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Öffnen Sie die Detailanzeige zur Mobilen Datenverbindung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174448" y="419924"/>
            <a:ext cx="2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/>
              <a:t>Falls nicht bereits schon automatisch offen, öffnen Sie die Anzeige zur Datennutzung.</a:t>
            </a:r>
          </a:p>
        </p:txBody>
      </p:sp>
    </p:spTree>
    <p:extLst>
      <p:ext uri="{BB962C8B-B14F-4D97-AF65-F5344CB8AC3E}">
        <p14:creationId xmlns:p14="http://schemas.microsoft.com/office/powerpoint/2010/main" val="40216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7" grpId="0" animBg="1"/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Eine Nutzungswarnung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2545854" cy="452596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2545854" cy="452596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57200" y="5157192"/>
            <a:ext cx="1522512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203848" y="5219109"/>
            <a:ext cx="4032448" cy="100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1600" dirty="0" smtClean="0"/>
              <a:t>Ab welcher Datenmenge soll die Sperre eintreten?</a:t>
            </a:r>
            <a:endParaRPr lang="de-AT" sz="1200" dirty="0" smtClean="0"/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528372" y="4450808"/>
            <a:ext cx="3087960" cy="76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1600" dirty="0" smtClean="0"/>
              <a:t>Hier wird die Datengrenze aktiviert und deaktiviert.</a:t>
            </a:r>
            <a:endParaRPr lang="de-AT" sz="1200" dirty="0" smtClean="0"/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6056040" y="2806917"/>
            <a:ext cx="3087960" cy="76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1600" dirty="0"/>
              <a:t>A</a:t>
            </a:r>
            <a:r>
              <a:rPr lang="de-AT" sz="1600" dirty="0" smtClean="0"/>
              <a:t>b welcher Datenmenge sollen Sie eine Benachrichtigung erhalten? (keine Sperre!)</a:t>
            </a:r>
            <a:endParaRPr lang="de-AT" sz="1200" dirty="0" smtClean="0"/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069885" y="1790235"/>
            <a:ext cx="3087960" cy="76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1600" dirty="0" smtClean="0"/>
              <a:t>In was für einem Zeitraum soll die Grenze zurückgesetzt werden?</a:t>
            </a:r>
            <a:endParaRPr lang="de-AT" sz="1200" dirty="0" smtClean="0"/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cxnSp>
        <p:nvCxnSpPr>
          <p:cNvPr id="13" name="Gerade Verbindung 7"/>
          <p:cNvCxnSpPr/>
          <p:nvPr/>
        </p:nvCxnSpPr>
        <p:spPr>
          <a:xfrm flipV="1">
            <a:off x="5220072" y="2224430"/>
            <a:ext cx="1080120" cy="105343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7"/>
          <p:cNvCxnSpPr/>
          <p:nvPr/>
        </p:nvCxnSpPr>
        <p:spPr>
          <a:xfrm>
            <a:off x="5466151" y="2818799"/>
            <a:ext cx="885073" cy="209215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7"/>
          <p:cNvCxnSpPr/>
          <p:nvPr/>
        </p:nvCxnSpPr>
        <p:spPr>
          <a:xfrm>
            <a:off x="5796136" y="3465991"/>
            <a:ext cx="792088" cy="984818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7"/>
          <p:cNvCxnSpPr/>
          <p:nvPr/>
        </p:nvCxnSpPr>
        <p:spPr>
          <a:xfrm>
            <a:off x="4427984" y="4149080"/>
            <a:ext cx="0" cy="1008112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3" y="1628800"/>
            <a:ext cx="2545854" cy="452596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4303" y="2564904"/>
            <a:ext cx="1511433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323528" y="595955"/>
            <a:ext cx="3047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Drücken Sie auf </a:t>
            </a:r>
            <a:r>
              <a:rPr lang="de-AT" sz="1600" b="1" dirty="0" smtClean="0"/>
              <a:t>Datennutzungswarnung</a:t>
            </a:r>
            <a:endParaRPr lang="de-AT" sz="1600" b="1" dirty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3000"/>
            <a:ext cx="2549116" cy="45317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01685" y="349734"/>
            <a:ext cx="36079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Hier können Sie eintippen, ab wie vielen MB oder GB an Verbrauch Sie benachrichtigt werden sollen. Drücken Sie daraufhin auf </a:t>
            </a:r>
            <a:r>
              <a:rPr lang="de-AT" sz="1600" b="1" dirty="0" smtClean="0"/>
              <a:t>Einstellen</a:t>
            </a:r>
            <a:r>
              <a:rPr lang="de-AT" sz="1600" dirty="0" smtClean="0"/>
              <a:t>.</a:t>
            </a:r>
            <a:endParaRPr lang="de-AT" sz="1600" dirty="0"/>
          </a:p>
          <a:p>
            <a:endParaRPr lang="de-AT" dirty="0"/>
          </a:p>
        </p:txBody>
      </p:sp>
      <p:sp>
        <p:nvSpPr>
          <p:cNvPr id="11" name="Ellipse 10"/>
          <p:cNvSpPr/>
          <p:nvPr/>
        </p:nvSpPr>
        <p:spPr>
          <a:xfrm>
            <a:off x="7438678" y="278092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7122976" y="3284983"/>
            <a:ext cx="819758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76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Mobile Daten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7" name="AutoShape 2" descr="Bildergebnis für Piktogramm Smart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Wie richte ich eine Datennutzungsgrenze ein?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45854" cy="452596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2545854" cy="45259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18" y="1623000"/>
            <a:ext cx="2549116" cy="45317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2359" y="479649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Aktivieren Sie die Datengrenze</a:t>
            </a:r>
            <a:endParaRPr lang="de-AT" sz="1600" dirty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921980" y="455766"/>
            <a:ext cx="3047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Nun können Sie die konkrete Grenze festlegen. Drücken Sie dafür auf </a:t>
            </a:r>
            <a:r>
              <a:rPr lang="de-AT" sz="1600" b="1" dirty="0" smtClean="0"/>
              <a:t>Datennutzungsgrenze.</a:t>
            </a:r>
            <a:endParaRPr lang="de-AT" sz="1600" b="1" dirty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938130" y="332656"/>
            <a:ext cx="30475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Hier können Sie eintippen, ab wie vielen MB oder GB die Grenze aktiviert werden soll. Drücken Sie daraufhin auf </a:t>
            </a:r>
            <a:r>
              <a:rPr lang="de-AT" sz="1600" b="1" dirty="0" smtClean="0"/>
              <a:t>Einstellen</a:t>
            </a:r>
            <a:r>
              <a:rPr lang="de-AT" sz="1600" dirty="0" smtClean="0"/>
              <a:t>.</a:t>
            </a:r>
            <a:endParaRPr lang="de-AT" sz="1600" dirty="0"/>
          </a:p>
          <a:p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2252613" y="3068960"/>
            <a:ext cx="515988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3131876" y="3618881"/>
            <a:ext cx="1440123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7956376" y="278092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7640674" y="3284983"/>
            <a:ext cx="819758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90879" y="4941168"/>
            <a:ext cx="4032448" cy="100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1600" b="1" dirty="0" smtClean="0"/>
              <a:t>Hinweis</a:t>
            </a:r>
            <a:r>
              <a:rPr lang="de-AT" sz="1600" dirty="0" smtClean="0"/>
              <a:t>: Die Datennutzungsgrenze kann aufgehoben werden, indem die Funktion wieder deaktiviert wird</a:t>
            </a:r>
            <a:endParaRPr lang="de-AT" sz="1200" dirty="0" smtClean="0"/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800" dirty="0" smtClean="0"/>
          </a:p>
        </p:txBody>
      </p:sp>
      <p:cxnSp>
        <p:nvCxnSpPr>
          <p:cNvPr id="16" name="Gerade Verbindung 7"/>
          <p:cNvCxnSpPr/>
          <p:nvPr/>
        </p:nvCxnSpPr>
        <p:spPr>
          <a:xfrm>
            <a:off x="2483768" y="3717032"/>
            <a:ext cx="720080" cy="1224136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7"/>
          <p:cNvCxnSpPr/>
          <p:nvPr/>
        </p:nvCxnSpPr>
        <p:spPr>
          <a:xfrm flipH="1">
            <a:off x="3203848" y="3573016"/>
            <a:ext cx="2088232" cy="1368152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Mobile Daten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7" name="AutoShape 2" descr="Bildergebnis für Piktogramm Smart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Wie aktiviere ich </a:t>
            </a:r>
            <a:r>
              <a:rPr lang="de-AT" b="1" dirty="0" err="1" smtClean="0"/>
              <a:t>Datenroaming</a:t>
            </a:r>
            <a:r>
              <a:rPr lang="de-AT" b="1" dirty="0" smtClean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56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2" y="2053114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29" y="1935876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746029" y="3281973"/>
            <a:ext cx="2354363" cy="507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2411760" y="190851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422003" y="298788"/>
            <a:ext cx="3600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Schritt 3: </a:t>
            </a:r>
            <a:r>
              <a:rPr lang="de-AT" b="1" dirty="0" err="1"/>
              <a:t>Datenroaming</a:t>
            </a:r>
            <a:r>
              <a:rPr lang="de-AT" b="1" dirty="0"/>
              <a:t> zulassen: </a:t>
            </a:r>
            <a:r>
              <a:rPr lang="de-AT" dirty="0"/>
              <a:t>Falls die </a:t>
            </a:r>
            <a:r>
              <a:rPr lang="de-AT" dirty="0" smtClean="0"/>
              <a:t>Internet-Verbindung </a:t>
            </a:r>
            <a:r>
              <a:rPr lang="de-AT" dirty="0"/>
              <a:t>mit mobilen Daten nicht funktioniert, benötigt ihr Tarif ev. die Erlaubnis für </a:t>
            </a:r>
            <a:r>
              <a:rPr lang="de-AT" dirty="0" err="1"/>
              <a:t>Datenroaming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5292080" y="36739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/>
              <a:t>Öffnen Sie in der Statusanzeige das Symbol für Einstellungen, danach die Anzeigen zu den Verbindungen.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5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2" y="209825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5" y="1977538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584658" y="266051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>
            <a:off x="208223" y="4314017"/>
            <a:ext cx="1677007" cy="598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14827" y="551218"/>
            <a:ext cx="301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Öffnen Sie die Anzeige zu Mobile Netzwerke</a:t>
            </a:r>
            <a:endParaRPr lang="de-AT" b="1" dirty="0"/>
          </a:p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3011940" y="233387"/>
            <a:ext cx="3181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Erlauben Sie die Verwendung von mobilen Daten beim Roaming (</a:t>
            </a:r>
            <a:r>
              <a:rPr lang="de-AT" dirty="0" err="1"/>
              <a:t>dh</a:t>
            </a:r>
            <a:r>
              <a:rPr lang="de-AT" dirty="0"/>
              <a:t>. in Netzwerken anderer Anbieter). Mit aktivem Daten-Roaming können Sie auch im Ausland…</a:t>
            </a:r>
          </a:p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6156175" y="186838"/>
            <a:ext cx="2834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/>
              <a:t>…die mobile Datennutzung verwenden. </a:t>
            </a:r>
          </a:p>
          <a:p>
            <a:pPr>
              <a:defRPr/>
            </a:pPr>
            <a:r>
              <a:rPr lang="de-AT" dirty="0"/>
              <a:t>Prüfen Sie vorher, ob Ihr Vertrag die Nutzung in diesem Land abdeckt oder ob extra Kosten entstehen.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56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265681" y="2437703"/>
            <a:ext cx="3900314" cy="412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Die mobile Datenverbindung aktivieren und einstellen</a:t>
            </a:r>
            <a:endParaRPr lang="de-DE" sz="24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</p:txBody>
      </p:sp>
      <p:pic>
        <p:nvPicPr>
          <p:cNvPr id="5122" name="Picture 2" descr="C:\Users\prammer\AppData\Local\Temp\Rar$DRa0.130\Bildblase Links 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09229" cy="56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330575" y="219075"/>
            <a:ext cx="5813425" cy="2060575"/>
            <a:chOff x="3330575" y="219075"/>
            <a:chExt cx="5813425" cy="2060575"/>
          </a:xfrm>
        </p:grpSpPr>
        <p:sp>
          <p:nvSpPr>
            <p:cNvPr id="8" name="Ellipse 7"/>
            <p:cNvSpPr/>
            <p:nvPr/>
          </p:nvSpPr>
          <p:spPr>
            <a:xfrm>
              <a:off x="3355785" y="233744"/>
              <a:ext cx="5788215" cy="19011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AT" sz="3200" dirty="0" smtClean="0">
                  <a:solidFill>
                    <a:srgbClr val="EE7C07"/>
                  </a:solidFill>
                </a:rPr>
                <a:t>Wir üben gemeinsam…</a:t>
              </a:r>
              <a:endParaRPr lang="de-AT" sz="3200" dirty="0">
                <a:solidFill>
                  <a:srgbClr val="EE7C07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3330575" y="219075"/>
              <a:ext cx="5788025" cy="2060575"/>
              <a:chOff x="2098" y="138"/>
              <a:chExt cx="3646" cy="129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098" y="138"/>
                <a:ext cx="3646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104" y="144"/>
                <a:ext cx="3634" cy="1286"/>
              </a:xfrm>
              <a:custGeom>
                <a:avLst/>
                <a:gdLst>
                  <a:gd name="T0" fmla="*/ 1817 w 3634"/>
                  <a:gd name="T1" fmla="*/ 1189 h 1286"/>
                  <a:gd name="T2" fmla="*/ 2184 w 3634"/>
                  <a:gd name="T3" fmla="*/ 1174 h 1286"/>
                  <a:gd name="T4" fmla="*/ 2526 w 3634"/>
                  <a:gd name="T5" fmla="*/ 1140 h 1286"/>
                  <a:gd name="T6" fmla="*/ 2832 w 3634"/>
                  <a:gd name="T7" fmla="*/ 1085 h 1286"/>
                  <a:gd name="T8" fmla="*/ 3038 w 3634"/>
                  <a:gd name="T9" fmla="*/ 1034 h 1286"/>
                  <a:gd name="T10" fmla="*/ 3163 w 3634"/>
                  <a:gd name="T11" fmla="*/ 993 h 1286"/>
                  <a:gd name="T12" fmla="*/ 3273 w 3634"/>
                  <a:gd name="T13" fmla="*/ 950 h 1286"/>
                  <a:gd name="T14" fmla="*/ 3369 w 3634"/>
                  <a:gd name="T15" fmla="*/ 901 h 1286"/>
                  <a:gd name="T16" fmla="*/ 3453 w 3634"/>
                  <a:gd name="T17" fmla="*/ 850 h 1286"/>
                  <a:gd name="T18" fmla="*/ 3524 w 3634"/>
                  <a:gd name="T19" fmla="*/ 798 h 1286"/>
                  <a:gd name="T20" fmla="*/ 3576 w 3634"/>
                  <a:gd name="T21" fmla="*/ 744 h 1286"/>
                  <a:gd name="T22" fmla="*/ 3614 w 3634"/>
                  <a:gd name="T23" fmla="*/ 683 h 1286"/>
                  <a:gd name="T24" fmla="*/ 3630 w 3634"/>
                  <a:gd name="T25" fmla="*/ 623 h 1286"/>
                  <a:gd name="T26" fmla="*/ 3634 w 3634"/>
                  <a:gd name="T27" fmla="*/ 594 h 1286"/>
                  <a:gd name="T28" fmla="*/ 3624 w 3634"/>
                  <a:gd name="T29" fmla="*/ 534 h 1286"/>
                  <a:gd name="T30" fmla="*/ 3598 w 3634"/>
                  <a:gd name="T31" fmla="*/ 474 h 1286"/>
                  <a:gd name="T32" fmla="*/ 3553 w 3634"/>
                  <a:gd name="T33" fmla="*/ 416 h 1286"/>
                  <a:gd name="T34" fmla="*/ 3492 w 3634"/>
                  <a:gd name="T35" fmla="*/ 362 h 1286"/>
                  <a:gd name="T36" fmla="*/ 3415 w 3634"/>
                  <a:gd name="T37" fmla="*/ 310 h 1286"/>
                  <a:gd name="T38" fmla="*/ 3324 w 3634"/>
                  <a:gd name="T39" fmla="*/ 261 h 1286"/>
                  <a:gd name="T40" fmla="*/ 3218 w 3634"/>
                  <a:gd name="T41" fmla="*/ 215 h 1286"/>
                  <a:gd name="T42" fmla="*/ 3102 w 3634"/>
                  <a:gd name="T43" fmla="*/ 175 h 1286"/>
                  <a:gd name="T44" fmla="*/ 2973 w 3634"/>
                  <a:gd name="T45" fmla="*/ 135 h 1286"/>
                  <a:gd name="T46" fmla="*/ 2683 w 3634"/>
                  <a:gd name="T47" fmla="*/ 72 h 1286"/>
                  <a:gd name="T48" fmla="*/ 2358 w 3634"/>
                  <a:gd name="T49" fmla="*/ 26 h 1286"/>
                  <a:gd name="T50" fmla="*/ 2004 w 3634"/>
                  <a:gd name="T51" fmla="*/ 3 h 1286"/>
                  <a:gd name="T52" fmla="*/ 1817 w 3634"/>
                  <a:gd name="T53" fmla="*/ 0 h 1286"/>
                  <a:gd name="T54" fmla="*/ 1450 w 3634"/>
                  <a:gd name="T55" fmla="*/ 11 h 1286"/>
                  <a:gd name="T56" fmla="*/ 1108 w 3634"/>
                  <a:gd name="T57" fmla="*/ 46 h 1286"/>
                  <a:gd name="T58" fmla="*/ 799 w 3634"/>
                  <a:gd name="T59" fmla="*/ 100 h 1286"/>
                  <a:gd name="T60" fmla="*/ 596 w 3634"/>
                  <a:gd name="T61" fmla="*/ 155 h 1286"/>
                  <a:gd name="T62" fmla="*/ 471 w 3634"/>
                  <a:gd name="T63" fmla="*/ 195 h 1286"/>
                  <a:gd name="T64" fmla="*/ 361 w 3634"/>
                  <a:gd name="T65" fmla="*/ 238 h 1286"/>
                  <a:gd name="T66" fmla="*/ 261 w 3634"/>
                  <a:gd name="T67" fmla="*/ 287 h 1286"/>
                  <a:gd name="T68" fmla="*/ 178 w 3634"/>
                  <a:gd name="T69" fmla="*/ 336 h 1286"/>
                  <a:gd name="T70" fmla="*/ 110 w 3634"/>
                  <a:gd name="T71" fmla="*/ 390 h 1286"/>
                  <a:gd name="T72" fmla="*/ 58 w 3634"/>
                  <a:gd name="T73" fmla="*/ 445 h 1286"/>
                  <a:gd name="T74" fmla="*/ 20 w 3634"/>
                  <a:gd name="T75" fmla="*/ 502 h 1286"/>
                  <a:gd name="T76" fmla="*/ 4 w 3634"/>
                  <a:gd name="T77" fmla="*/ 563 h 1286"/>
                  <a:gd name="T78" fmla="*/ 0 w 3634"/>
                  <a:gd name="T79" fmla="*/ 594 h 1286"/>
                  <a:gd name="T80" fmla="*/ 10 w 3634"/>
                  <a:gd name="T81" fmla="*/ 654 h 1286"/>
                  <a:gd name="T82" fmla="*/ 36 w 3634"/>
                  <a:gd name="T83" fmla="*/ 715 h 1286"/>
                  <a:gd name="T84" fmla="*/ 81 w 3634"/>
                  <a:gd name="T85" fmla="*/ 769 h 1286"/>
                  <a:gd name="T86" fmla="*/ 142 w 3634"/>
                  <a:gd name="T87" fmla="*/ 824 h 1286"/>
                  <a:gd name="T88" fmla="*/ 219 w 3634"/>
                  <a:gd name="T89" fmla="*/ 876 h 1286"/>
                  <a:gd name="T90" fmla="*/ 310 w 3634"/>
                  <a:gd name="T91" fmla="*/ 924 h 1286"/>
                  <a:gd name="T92" fmla="*/ 416 w 3634"/>
                  <a:gd name="T93" fmla="*/ 970 h 1286"/>
                  <a:gd name="T94" fmla="*/ 532 w 3634"/>
                  <a:gd name="T95" fmla="*/ 1013 h 1286"/>
                  <a:gd name="T96" fmla="*/ 532 w 3634"/>
                  <a:gd name="T97" fmla="*/ 1016 h 1286"/>
                  <a:gd name="T98" fmla="*/ 506 w 3634"/>
                  <a:gd name="T99" fmla="*/ 1042 h 1286"/>
                  <a:gd name="T100" fmla="*/ 326 w 3634"/>
                  <a:gd name="T101" fmla="*/ 1174 h 1286"/>
                  <a:gd name="T102" fmla="*/ 203 w 3634"/>
                  <a:gd name="T103" fmla="*/ 1266 h 1286"/>
                  <a:gd name="T104" fmla="*/ 184 w 3634"/>
                  <a:gd name="T105" fmla="*/ 1283 h 1286"/>
                  <a:gd name="T106" fmla="*/ 216 w 3634"/>
                  <a:gd name="T107" fmla="*/ 1275 h 1286"/>
                  <a:gd name="T108" fmla="*/ 358 w 3634"/>
                  <a:gd name="T109" fmla="*/ 1203 h 1286"/>
                  <a:gd name="T110" fmla="*/ 645 w 3634"/>
                  <a:gd name="T111" fmla="*/ 1048 h 1286"/>
                  <a:gd name="T112" fmla="*/ 790 w 3634"/>
                  <a:gd name="T113" fmla="*/ 1082 h 1286"/>
                  <a:gd name="T114" fmla="*/ 941 w 3634"/>
                  <a:gd name="T115" fmla="*/ 1114 h 1286"/>
                  <a:gd name="T116" fmla="*/ 1144 w 3634"/>
                  <a:gd name="T117" fmla="*/ 1146 h 1286"/>
                  <a:gd name="T118" fmla="*/ 1356 w 3634"/>
                  <a:gd name="T119" fmla="*/ 1169 h 1286"/>
                  <a:gd name="T120" fmla="*/ 1582 w 3634"/>
                  <a:gd name="T121" fmla="*/ 1183 h 1286"/>
                  <a:gd name="T122" fmla="*/ 1817 w 3634"/>
                  <a:gd name="T123" fmla="*/ 118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34" h="1286">
                    <a:moveTo>
                      <a:pt x="1817" y="1189"/>
                    </a:moveTo>
                    <a:lnTo>
                      <a:pt x="1817" y="1189"/>
                    </a:lnTo>
                    <a:lnTo>
                      <a:pt x="2004" y="1186"/>
                    </a:lnTo>
                    <a:lnTo>
                      <a:pt x="2184" y="1174"/>
                    </a:lnTo>
                    <a:lnTo>
                      <a:pt x="2358" y="1160"/>
                    </a:lnTo>
                    <a:lnTo>
                      <a:pt x="2526" y="1140"/>
                    </a:lnTo>
                    <a:lnTo>
                      <a:pt x="2683" y="1117"/>
                    </a:lnTo>
                    <a:lnTo>
                      <a:pt x="2832" y="1085"/>
                    </a:lnTo>
                    <a:lnTo>
                      <a:pt x="2973" y="1051"/>
                    </a:lnTo>
                    <a:lnTo>
                      <a:pt x="3038" y="1034"/>
                    </a:lnTo>
                    <a:lnTo>
                      <a:pt x="3102" y="1013"/>
                    </a:lnTo>
                    <a:lnTo>
                      <a:pt x="3163" y="993"/>
                    </a:lnTo>
                    <a:lnTo>
                      <a:pt x="3218" y="970"/>
                    </a:lnTo>
                    <a:lnTo>
                      <a:pt x="3273" y="950"/>
                    </a:lnTo>
                    <a:lnTo>
                      <a:pt x="3324" y="924"/>
                    </a:lnTo>
                    <a:lnTo>
                      <a:pt x="3369" y="901"/>
                    </a:lnTo>
                    <a:lnTo>
                      <a:pt x="3415" y="876"/>
                    </a:lnTo>
                    <a:lnTo>
                      <a:pt x="3453" y="850"/>
                    </a:lnTo>
                    <a:lnTo>
                      <a:pt x="3492" y="824"/>
                    </a:lnTo>
                    <a:lnTo>
                      <a:pt x="3524" y="798"/>
                    </a:lnTo>
                    <a:lnTo>
                      <a:pt x="3553" y="769"/>
                    </a:lnTo>
                    <a:lnTo>
                      <a:pt x="3576" y="744"/>
                    </a:lnTo>
                    <a:lnTo>
                      <a:pt x="3598" y="715"/>
                    </a:lnTo>
                    <a:lnTo>
                      <a:pt x="3614" y="683"/>
                    </a:lnTo>
                    <a:lnTo>
                      <a:pt x="3624" y="654"/>
                    </a:lnTo>
                    <a:lnTo>
                      <a:pt x="3630" y="623"/>
                    </a:lnTo>
                    <a:lnTo>
                      <a:pt x="3634" y="594"/>
                    </a:lnTo>
                    <a:lnTo>
                      <a:pt x="3634" y="594"/>
                    </a:lnTo>
                    <a:lnTo>
                      <a:pt x="3630" y="563"/>
                    </a:lnTo>
                    <a:lnTo>
                      <a:pt x="3624" y="534"/>
                    </a:lnTo>
                    <a:lnTo>
                      <a:pt x="3614" y="502"/>
                    </a:lnTo>
                    <a:lnTo>
                      <a:pt x="3598" y="474"/>
                    </a:lnTo>
                    <a:lnTo>
                      <a:pt x="3576" y="445"/>
                    </a:lnTo>
                    <a:lnTo>
                      <a:pt x="3553" y="416"/>
                    </a:lnTo>
                    <a:lnTo>
                      <a:pt x="3524" y="390"/>
                    </a:lnTo>
                    <a:lnTo>
                      <a:pt x="3492" y="362"/>
                    </a:lnTo>
                    <a:lnTo>
                      <a:pt x="3453" y="336"/>
                    </a:lnTo>
                    <a:lnTo>
                      <a:pt x="3415" y="310"/>
                    </a:lnTo>
                    <a:lnTo>
                      <a:pt x="3369" y="287"/>
                    </a:lnTo>
                    <a:lnTo>
                      <a:pt x="3324" y="261"/>
                    </a:lnTo>
                    <a:lnTo>
                      <a:pt x="3273" y="238"/>
                    </a:lnTo>
                    <a:lnTo>
                      <a:pt x="3218" y="215"/>
                    </a:lnTo>
                    <a:lnTo>
                      <a:pt x="3163" y="195"/>
                    </a:lnTo>
                    <a:lnTo>
                      <a:pt x="3102" y="175"/>
                    </a:lnTo>
                    <a:lnTo>
                      <a:pt x="3038" y="155"/>
                    </a:lnTo>
                    <a:lnTo>
                      <a:pt x="2973" y="135"/>
                    </a:lnTo>
                    <a:lnTo>
                      <a:pt x="2832" y="100"/>
                    </a:lnTo>
                    <a:lnTo>
                      <a:pt x="2683" y="72"/>
                    </a:lnTo>
                    <a:lnTo>
                      <a:pt x="2526" y="46"/>
                    </a:lnTo>
                    <a:lnTo>
                      <a:pt x="2358" y="26"/>
                    </a:lnTo>
                    <a:lnTo>
                      <a:pt x="2184" y="11"/>
                    </a:lnTo>
                    <a:lnTo>
                      <a:pt x="2004" y="3"/>
                    </a:lnTo>
                    <a:lnTo>
                      <a:pt x="1817" y="0"/>
                    </a:lnTo>
                    <a:lnTo>
                      <a:pt x="1817" y="0"/>
                    </a:lnTo>
                    <a:lnTo>
                      <a:pt x="1630" y="3"/>
                    </a:lnTo>
                    <a:lnTo>
                      <a:pt x="1450" y="11"/>
                    </a:lnTo>
                    <a:lnTo>
                      <a:pt x="1276" y="26"/>
                    </a:lnTo>
                    <a:lnTo>
                      <a:pt x="1108" y="46"/>
                    </a:lnTo>
                    <a:lnTo>
                      <a:pt x="951" y="72"/>
                    </a:lnTo>
                    <a:lnTo>
                      <a:pt x="799" y="100"/>
                    </a:lnTo>
                    <a:lnTo>
                      <a:pt x="661" y="135"/>
                    </a:lnTo>
                    <a:lnTo>
                      <a:pt x="596" y="155"/>
                    </a:lnTo>
                    <a:lnTo>
                      <a:pt x="532" y="175"/>
                    </a:lnTo>
                    <a:lnTo>
                      <a:pt x="471" y="195"/>
                    </a:lnTo>
                    <a:lnTo>
                      <a:pt x="416" y="215"/>
                    </a:lnTo>
                    <a:lnTo>
                      <a:pt x="361" y="238"/>
                    </a:lnTo>
                    <a:lnTo>
                      <a:pt x="310" y="261"/>
                    </a:lnTo>
                    <a:lnTo>
                      <a:pt x="261" y="287"/>
                    </a:lnTo>
                    <a:lnTo>
                      <a:pt x="219" y="310"/>
                    </a:lnTo>
                    <a:lnTo>
                      <a:pt x="178" y="336"/>
                    </a:lnTo>
                    <a:lnTo>
                      <a:pt x="142" y="362"/>
                    </a:lnTo>
                    <a:lnTo>
                      <a:pt x="110" y="390"/>
                    </a:lnTo>
                    <a:lnTo>
                      <a:pt x="81" y="416"/>
                    </a:lnTo>
                    <a:lnTo>
                      <a:pt x="58" y="445"/>
                    </a:lnTo>
                    <a:lnTo>
                      <a:pt x="36" y="474"/>
                    </a:lnTo>
                    <a:lnTo>
                      <a:pt x="20" y="502"/>
                    </a:lnTo>
                    <a:lnTo>
                      <a:pt x="10" y="534"/>
                    </a:lnTo>
                    <a:lnTo>
                      <a:pt x="4" y="563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4" y="623"/>
                    </a:lnTo>
                    <a:lnTo>
                      <a:pt x="10" y="654"/>
                    </a:lnTo>
                    <a:lnTo>
                      <a:pt x="20" y="683"/>
                    </a:lnTo>
                    <a:lnTo>
                      <a:pt x="36" y="715"/>
                    </a:lnTo>
                    <a:lnTo>
                      <a:pt x="58" y="744"/>
                    </a:lnTo>
                    <a:lnTo>
                      <a:pt x="81" y="769"/>
                    </a:lnTo>
                    <a:lnTo>
                      <a:pt x="110" y="798"/>
                    </a:lnTo>
                    <a:lnTo>
                      <a:pt x="142" y="824"/>
                    </a:lnTo>
                    <a:lnTo>
                      <a:pt x="178" y="850"/>
                    </a:lnTo>
                    <a:lnTo>
                      <a:pt x="219" y="876"/>
                    </a:lnTo>
                    <a:lnTo>
                      <a:pt x="261" y="901"/>
                    </a:lnTo>
                    <a:lnTo>
                      <a:pt x="310" y="924"/>
                    </a:lnTo>
                    <a:lnTo>
                      <a:pt x="361" y="950"/>
                    </a:lnTo>
                    <a:lnTo>
                      <a:pt x="416" y="970"/>
                    </a:lnTo>
                    <a:lnTo>
                      <a:pt x="471" y="993"/>
                    </a:lnTo>
                    <a:lnTo>
                      <a:pt x="532" y="1013"/>
                    </a:lnTo>
                    <a:lnTo>
                      <a:pt x="532" y="1013"/>
                    </a:lnTo>
                    <a:lnTo>
                      <a:pt x="532" y="1016"/>
                    </a:lnTo>
                    <a:lnTo>
                      <a:pt x="529" y="1022"/>
                    </a:lnTo>
                    <a:lnTo>
                      <a:pt x="506" y="1042"/>
                    </a:lnTo>
                    <a:lnTo>
                      <a:pt x="426" y="1100"/>
                    </a:lnTo>
                    <a:lnTo>
                      <a:pt x="326" y="1174"/>
                    </a:lnTo>
                    <a:lnTo>
                      <a:pt x="232" y="1240"/>
                    </a:lnTo>
                    <a:lnTo>
                      <a:pt x="203" y="1266"/>
                    </a:lnTo>
                    <a:lnTo>
                      <a:pt x="187" y="1281"/>
                    </a:lnTo>
                    <a:lnTo>
                      <a:pt x="184" y="1283"/>
                    </a:lnTo>
                    <a:lnTo>
                      <a:pt x="190" y="1286"/>
                    </a:lnTo>
                    <a:lnTo>
                      <a:pt x="216" y="1275"/>
                    </a:lnTo>
                    <a:lnTo>
                      <a:pt x="271" y="1249"/>
                    </a:lnTo>
                    <a:lnTo>
                      <a:pt x="358" y="1203"/>
                    </a:lnTo>
                    <a:lnTo>
                      <a:pt x="645" y="1048"/>
                    </a:lnTo>
                    <a:lnTo>
                      <a:pt x="645" y="1048"/>
                    </a:lnTo>
                    <a:lnTo>
                      <a:pt x="715" y="1065"/>
                    </a:lnTo>
                    <a:lnTo>
                      <a:pt x="790" y="1082"/>
                    </a:lnTo>
                    <a:lnTo>
                      <a:pt x="941" y="1114"/>
                    </a:lnTo>
                    <a:lnTo>
                      <a:pt x="941" y="1114"/>
                    </a:lnTo>
                    <a:lnTo>
                      <a:pt x="1041" y="1131"/>
                    </a:lnTo>
                    <a:lnTo>
                      <a:pt x="1144" y="1146"/>
                    </a:lnTo>
                    <a:lnTo>
                      <a:pt x="1250" y="1157"/>
                    </a:lnTo>
                    <a:lnTo>
                      <a:pt x="1356" y="1169"/>
                    </a:lnTo>
                    <a:lnTo>
                      <a:pt x="1469" y="1177"/>
                    </a:lnTo>
                    <a:lnTo>
                      <a:pt x="1582" y="1183"/>
                    </a:lnTo>
                    <a:lnTo>
                      <a:pt x="1698" y="1186"/>
                    </a:lnTo>
                    <a:lnTo>
                      <a:pt x="1817" y="1189"/>
                    </a:lnTo>
                    <a:lnTo>
                      <a:pt x="1817" y="1189"/>
                    </a:lnTo>
                    <a:close/>
                  </a:path>
                </a:pathLst>
              </a:custGeom>
              <a:noFill/>
              <a:ln w="20638">
                <a:solidFill>
                  <a:srgbClr val="64636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4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solidFill>
                  <a:srgbClr val="EE7C07"/>
                </a:solidFill>
              </a:rPr>
              <a:t>Was </a:t>
            </a:r>
            <a:r>
              <a:rPr lang="de-AT" dirty="0" smtClean="0">
                <a:solidFill>
                  <a:srgbClr val="EE7C07"/>
                </a:solidFill>
              </a:rPr>
              <a:t>ist eigentlich das Internet?</a:t>
            </a:r>
            <a:endParaRPr lang="de-AT" dirty="0">
              <a:solidFill>
                <a:srgbClr val="EE7C07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894977" y="2968831"/>
            <a:ext cx="1251984" cy="798503"/>
          </a:xfrm>
          <a:prstGeom prst="straightConnector1">
            <a:avLst/>
          </a:prstGeom>
          <a:ln w="38100">
            <a:solidFill>
              <a:srgbClr val="CC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971309" y="3011822"/>
            <a:ext cx="1012344" cy="798503"/>
          </a:xfrm>
          <a:prstGeom prst="straightConnector1">
            <a:avLst/>
          </a:prstGeom>
          <a:ln w="38100">
            <a:solidFill>
              <a:srgbClr val="CC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Sales Marketing Projekte\03_Handyschule\Vortrag Seniorenbund\Großrechner frü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1" y="2235851"/>
            <a:ext cx="3544931" cy="23504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ales Marketing Projekte\03_Handyschule\Vortrag Seniorenbund\serverrau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10583" r="47591" b="19690"/>
          <a:stretch/>
        </p:blipFill>
        <p:spPr bwMode="auto">
          <a:xfrm>
            <a:off x="5427360" y="2235851"/>
            <a:ext cx="2750270" cy="23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35851"/>
            <a:ext cx="3544930" cy="23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99423" y="4987226"/>
            <a:ext cx="303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Großrechner früher</a:t>
            </a:r>
            <a:endParaRPr lang="de-AT" sz="2800" dirty="0"/>
          </a:p>
        </p:txBody>
      </p:sp>
      <p:sp>
        <p:nvSpPr>
          <p:cNvPr id="16" name="Rechteck 15"/>
          <p:cNvSpPr/>
          <p:nvPr/>
        </p:nvSpPr>
        <p:spPr>
          <a:xfrm>
            <a:off x="5416072" y="4994012"/>
            <a:ext cx="297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Großrechner heute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459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569" y="3564015"/>
            <a:ext cx="7785865" cy="2430270"/>
          </a:xfrm>
        </p:spPr>
        <p:txBody>
          <a:bodyPr>
            <a:noAutofit/>
          </a:bodyPr>
          <a:lstStyle/>
          <a:p>
            <a:pPr algn="l"/>
            <a:endParaRPr lang="de-AT" sz="1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-1404664" y="2768926"/>
            <a:ext cx="6685696" cy="2418497"/>
            <a:chOff x="-3783650" y="2787283"/>
            <a:chExt cx="11009272" cy="3982514"/>
          </a:xfrm>
        </p:grpSpPr>
        <p:pic>
          <p:nvPicPr>
            <p:cNvPr id="8" name="Picture 6" descr="C:\Users\prammer\Dropbox\Handyschule\symbol WL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537" y="2930072"/>
              <a:ext cx="608085" cy="60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5199960" y="2787283"/>
              <a:ext cx="9076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sz="2000" b="1" dirty="0" smtClean="0">
                  <a:solidFill>
                    <a:srgbClr val="C00000"/>
                  </a:solidFill>
                </a:rPr>
                <a:t>WLAN</a:t>
              </a:r>
              <a:r>
                <a:rPr lang="de-AT" sz="2000" dirty="0" smtClean="0">
                  <a:solidFill>
                    <a:srgbClr val="C00000"/>
                  </a:solidFill>
                </a:rPr>
                <a:t> </a:t>
              </a:r>
              <a:br>
                <a:rPr lang="de-AT" sz="2000" dirty="0" smtClean="0">
                  <a:solidFill>
                    <a:srgbClr val="C00000"/>
                  </a:solidFill>
                </a:rPr>
              </a:br>
              <a:r>
                <a:rPr lang="de-AT" sz="2000" dirty="0" smtClean="0">
                  <a:solidFill>
                    <a:srgbClr val="C00000"/>
                  </a:solidFill>
                </a:rPr>
                <a:t>(WIFI)</a:t>
              </a:r>
              <a:endParaRPr lang="de-AT" sz="20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518413" y="3701252"/>
              <a:ext cx="359440" cy="6589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ichtungspfeil 10"/>
            <p:cNvSpPr/>
            <p:nvPr/>
          </p:nvSpPr>
          <p:spPr>
            <a:xfrm rot="16200000">
              <a:off x="971069" y="2701489"/>
              <a:ext cx="2738404" cy="4193427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83650" y="6769797"/>
              <a:ext cx="42069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414870" y="6167405"/>
              <a:ext cx="0" cy="60239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5" descr="C:\Users\prammer\Dropbox\Handyschule\symbol rou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24" y="5046698"/>
              <a:ext cx="1345816" cy="107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ihandform 14"/>
            <p:cNvSpPr/>
            <p:nvPr/>
          </p:nvSpPr>
          <p:spPr>
            <a:xfrm>
              <a:off x="263451" y="5635301"/>
              <a:ext cx="307938" cy="339984"/>
            </a:xfrm>
            <a:custGeom>
              <a:avLst/>
              <a:gdLst>
                <a:gd name="connsiteX0" fmla="*/ 0 w 655093"/>
                <a:gd name="connsiteY0" fmla="*/ 0 h 232363"/>
                <a:gd name="connsiteX1" fmla="*/ 163773 w 655093"/>
                <a:gd name="connsiteY1" fmla="*/ 232012 h 232363"/>
                <a:gd name="connsiteX2" fmla="*/ 395785 w 655093"/>
                <a:gd name="connsiteY2" fmla="*/ 54591 h 232363"/>
                <a:gd name="connsiteX3" fmla="*/ 491320 w 655093"/>
                <a:gd name="connsiteY3" fmla="*/ 136477 h 232363"/>
                <a:gd name="connsiteX4" fmla="*/ 614149 w 655093"/>
                <a:gd name="connsiteY4" fmla="*/ 122829 h 232363"/>
                <a:gd name="connsiteX5" fmla="*/ 641445 w 655093"/>
                <a:gd name="connsiteY5" fmla="*/ 122829 h 232363"/>
                <a:gd name="connsiteX6" fmla="*/ 655093 w 655093"/>
                <a:gd name="connsiteY6" fmla="*/ 122829 h 23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32363">
                  <a:moveTo>
                    <a:pt x="0" y="0"/>
                  </a:moveTo>
                  <a:cubicBezTo>
                    <a:pt x="48904" y="111457"/>
                    <a:pt x="97809" y="222914"/>
                    <a:pt x="163773" y="232012"/>
                  </a:cubicBezTo>
                  <a:cubicBezTo>
                    <a:pt x="229737" y="241110"/>
                    <a:pt x="341194" y="70514"/>
                    <a:pt x="395785" y="54591"/>
                  </a:cubicBezTo>
                  <a:cubicBezTo>
                    <a:pt x="450376" y="38668"/>
                    <a:pt x="454926" y="125104"/>
                    <a:pt x="491320" y="136477"/>
                  </a:cubicBezTo>
                  <a:cubicBezTo>
                    <a:pt x="527714" y="147850"/>
                    <a:pt x="589128" y="125104"/>
                    <a:pt x="614149" y="122829"/>
                  </a:cubicBezTo>
                  <a:cubicBezTo>
                    <a:pt x="639170" y="120554"/>
                    <a:pt x="641445" y="122829"/>
                    <a:pt x="641445" y="122829"/>
                  </a:cubicBezTo>
                  <a:lnTo>
                    <a:pt x="655093" y="12282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6" name="Picture 3" descr="C:\Users\prammer\Dropbox\Handyschule\symbol Laptop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98"/>
            <a:stretch/>
          </p:blipFill>
          <p:spPr bwMode="auto">
            <a:xfrm>
              <a:off x="2089980" y="5170452"/>
              <a:ext cx="1080529" cy="90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prammer\Dropbox\Handyschule\symbol prin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393" y="4880756"/>
              <a:ext cx="769480" cy="71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F:\Sales Marketing Projekte\03_Handyschule\04_Handyschule VHS\Download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7" t="2884" r="27246" b="9383"/>
            <a:stretch/>
          </p:blipFill>
          <p:spPr bwMode="auto">
            <a:xfrm>
              <a:off x="2336138" y="4131324"/>
              <a:ext cx="588212" cy="977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EE7C07"/>
                </a:solidFill>
              </a:rPr>
              <a:t>Verbindung zum Internet mit </a:t>
            </a:r>
          </a:p>
          <a:p>
            <a:r>
              <a:rPr lang="de-AT" dirty="0" smtClean="0">
                <a:solidFill>
                  <a:srgbClr val="EE7C07"/>
                </a:solidFill>
              </a:rPr>
              <a:t>einem geschützten WLAN-Netzwerk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92867" y="1556792"/>
            <a:ext cx="42735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Sie benötigen </a:t>
            </a:r>
          </a:p>
          <a:p>
            <a:pPr marL="342900" indent="-342900">
              <a:buAutoNum type="arabicParenBoth"/>
            </a:pPr>
            <a:r>
              <a:rPr lang="de-AT" dirty="0" smtClean="0"/>
              <a:t>den Namen des WLAN-Netzwerkes und </a:t>
            </a:r>
          </a:p>
          <a:p>
            <a:pPr marL="342900" indent="-342900">
              <a:buAutoNum type="arabicParenBoth"/>
            </a:pPr>
            <a:r>
              <a:rPr lang="de-AT" dirty="0" smtClean="0"/>
              <a:t>das zugehörige Passwort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491260" y="2496845"/>
            <a:ext cx="30937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 smtClean="0"/>
              <a:t>Schritt 1:</a:t>
            </a:r>
          </a:p>
          <a:p>
            <a:r>
              <a:rPr lang="de-AT" dirty="0" smtClean="0"/>
              <a:t>WLAN am Smartphone </a:t>
            </a:r>
            <a:br>
              <a:rPr lang="de-AT" dirty="0" smtClean="0"/>
            </a:br>
            <a:r>
              <a:rPr lang="de-AT" dirty="0" smtClean="0"/>
              <a:t>aktivieren</a:t>
            </a:r>
          </a:p>
          <a:p>
            <a:endParaRPr lang="de-AT" dirty="0"/>
          </a:p>
          <a:p>
            <a:r>
              <a:rPr lang="de-AT" b="1" dirty="0" smtClean="0"/>
              <a:t>Schritt 2:</a:t>
            </a:r>
          </a:p>
          <a:p>
            <a:r>
              <a:rPr lang="de-AT" dirty="0" smtClean="0"/>
              <a:t>Gewünschtes WLAN-Netzwerk </a:t>
            </a:r>
            <a:br>
              <a:rPr lang="de-AT" dirty="0" smtClean="0"/>
            </a:br>
            <a:r>
              <a:rPr lang="de-AT" dirty="0" smtClean="0"/>
              <a:t>auswählen</a:t>
            </a:r>
          </a:p>
          <a:p>
            <a:endParaRPr lang="de-AT" dirty="0"/>
          </a:p>
          <a:p>
            <a:r>
              <a:rPr lang="de-AT" b="1" dirty="0" smtClean="0"/>
              <a:t>Schritt 3:</a:t>
            </a:r>
          </a:p>
          <a:p>
            <a:r>
              <a:rPr lang="de-AT" dirty="0" smtClean="0"/>
              <a:t>Passwort eingeben</a:t>
            </a:r>
          </a:p>
        </p:txBody>
      </p:sp>
    </p:spTree>
    <p:extLst>
      <p:ext uri="{BB962C8B-B14F-4D97-AF65-F5344CB8AC3E}">
        <p14:creationId xmlns:p14="http://schemas.microsoft.com/office/powerpoint/2010/main" val="886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00" y="1980102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50" y="1980102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27262"/>
              </p:ext>
            </p:extLst>
          </p:nvPr>
        </p:nvGraphicFramePr>
        <p:xfrm>
          <a:off x="26495" y="233645"/>
          <a:ext cx="9046005" cy="145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335"/>
                <a:gridCol w="3015335"/>
                <a:gridCol w="3015335"/>
              </a:tblGrid>
              <a:tr h="1454512">
                <a:tc>
                  <a:txBody>
                    <a:bodyPr/>
                    <a:lstStyle/>
                    <a:p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" y="2026979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3357000" y="2132856"/>
            <a:ext cx="4949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6372200" y="2483074"/>
            <a:ext cx="504056" cy="441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164748" y="31824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Schritt 1: WLAN am Smartphone aktivieren:</a:t>
            </a:r>
          </a:p>
          <a:p>
            <a:r>
              <a:rPr lang="de-AT" dirty="0"/>
              <a:t>Öffnen Sie am </a:t>
            </a:r>
            <a:r>
              <a:rPr lang="de-AT" dirty="0" err="1"/>
              <a:t>Homescreen</a:t>
            </a:r>
            <a:r>
              <a:rPr lang="de-AT" dirty="0"/>
              <a:t> die Statusanzeige.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167844" y="30104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Falls das Symbol für WLAN nicht aktiv ist, tippen Sie darauf. Das Symbol wird farbig markiert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6111436" y="13107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b="1" dirty="0"/>
              <a:t>Schritt 2: gewünschtes WLAN-Netzwerk auswählen:</a:t>
            </a:r>
          </a:p>
          <a:p>
            <a:pPr>
              <a:defRPr/>
            </a:pPr>
            <a:r>
              <a:rPr lang="de-AT" dirty="0"/>
              <a:t>Erweitern Sie die Anzeige und tippen Sie auf den Text „WLAN“</a:t>
            </a:r>
          </a:p>
        </p:txBody>
      </p:sp>
      <p:pic>
        <p:nvPicPr>
          <p:cNvPr id="18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5" y="2025999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4.44444E-6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87" y="1942461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5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84801"/>
              </p:ext>
            </p:extLst>
          </p:nvPr>
        </p:nvGraphicFramePr>
        <p:xfrm>
          <a:off x="26495" y="233645"/>
          <a:ext cx="9046005" cy="145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335"/>
                <a:gridCol w="3015335"/>
                <a:gridCol w="3015335"/>
              </a:tblGrid>
              <a:tr h="1454512">
                <a:tc>
                  <a:txBody>
                    <a:bodyPr/>
                    <a:lstStyle/>
                    <a:p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84368" y="3789040"/>
            <a:ext cx="576064" cy="309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6444208" y="289745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/>
          <p:cNvSpPr/>
          <p:nvPr/>
        </p:nvSpPr>
        <p:spPr>
          <a:xfrm>
            <a:off x="646661" y="3025780"/>
            <a:ext cx="1677007" cy="598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170868" y="164219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Suchen Sie in der Liste der gefundenen WLAN-Netzwerke nach dem Namen des WLAN-Netzwerkes, mit dem Sie ihr Smartphone verbinden wollen. (Bild ist Beispiel)</a:t>
            </a:r>
          </a:p>
          <a:p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6102392" y="17601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/>
              <a:t>Überprüfen Sie die Richtigkeit des Passwortes indem Sie das Passwort anzeigen lassen. Danach stellen Sie die Verbindung her.</a:t>
            </a:r>
          </a:p>
          <a:p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3298323" y="24745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b="1" dirty="0"/>
              <a:t>Schritt 3: Passwort eingeben:</a:t>
            </a:r>
          </a:p>
          <a:p>
            <a:pPr>
              <a:defRPr/>
            </a:pPr>
            <a:r>
              <a:rPr lang="de-AT" dirty="0"/>
              <a:t>Geben Sie das Passwort ein, das zu dem gewünschten WLAN-Netzwerk gehört.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3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19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94097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AT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67543" y="2276873"/>
            <a:ext cx="838504" cy="76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7558619" y="5013176"/>
            <a:ext cx="838504" cy="76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278388" y="20610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Wenn die Verbindung hergestellt wurde, wird der Name des Netzwerks unter dem WLAN-Symbol angezeigt.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57300" y="67607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dirty="0" smtClean="0"/>
              <a:t>Drücken Sie auf eine entsprechende Verbindung, so können Sie das Netzwerk wieder entfernen oder die Option zum automatischen Verbinden deaktivieren.</a:t>
            </a:r>
            <a:endParaRPr lang="de-AT" dirty="0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00" y="1989320"/>
            <a:ext cx="243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007975" y="147161"/>
            <a:ext cx="3128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Ihr Handy verbindet sich automatisch mit erreichbaren WLAN-Verbindungen, sofern Sie diese Option bei der Passworteingabe aktivieren.</a:t>
            </a:r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3419872" y="3284983"/>
            <a:ext cx="2160240" cy="377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14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12" grpId="0"/>
      <p:bldP spid="14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9989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de-AT" sz="28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Aktivieren Sie das WLAN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Stellen Sie eine Verbindung zu </a:t>
            </a:r>
            <a:r>
              <a:rPr lang="de-AT" sz="2100" smtClean="0"/>
              <a:t>WLAN … </a:t>
            </a:r>
            <a:r>
              <a:rPr lang="de-AT" sz="2100" dirty="0" smtClean="0"/>
              <a:t>her.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Deaktivieren und aktivieren Sie das WLAN wieder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700" dirty="0" smtClean="0"/>
              <a:t>Beobachten Sie, wie sich Ihr WLAN automatisch mit dem WLAN verbindet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Entfernen Sie die WLAN-Verbindung wieder	</a:t>
            </a:r>
            <a:endParaRPr lang="de-AT" sz="2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298437" y="188640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suche ich Infos im Internet?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788215" cy="2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Schritte zu Info aus dem Internet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AT" dirty="0"/>
              <a:t>App fürs Internet öffnen (z.B. Google </a:t>
            </a:r>
            <a:r>
              <a:rPr lang="de-AT" dirty="0" smtClean="0"/>
              <a:t>Browser)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Einen </a:t>
            </a:r>
            <a:r>
              <a:rPr lang="de-AT" dirty="0"/>
              <a:t>Suchbegriff </a:t>
            </a:r>
            <a:r>
              <a:rPr lang="de-AT" dirty="0" smtClean="0"/>
              <a:t>eingeben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AT" dirty="0" smtClean="0"/>
              <a:t>Eine </a:t>
            </a:r>
            <a:r>
              <a:rPr lang="de-AT" dirty="0"/>
              <a:t>der vorgeschlagenen Webseiten </a:t>
            </a:r>
            <a:r>
              <a:rPr lang="de-AT" dirty="0" smtClean="0"/>
              <a:t>öffnen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Ein </a:t>
            </a:r>
            <a:r>
              <a:rPr lang="de-AT" dirty="0"/>
              <a:t>Lesezeichen für eine Webseite setzen</a:t>
            </a:r>
          </a:p>
        </p:txBody>
      </p:sp>
    </p:spTree>
    <p:extLst>
      <p:ext uri="{BB962C8B-B14F-4D97-AF65-F5344CB8AC3E}">
        <p14:creationId xmlns:p14="http://schemas.microsoft.com/office/powerpoint/2010/main" val="30342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Infos </a:t>
            </a:r>
            <a:r>
              <a:rPr lang="de-AT" dirty="0">
                <a:solidFill>
                  <a:srgbClr val="EE7C07"/>
                </a:solidFill>
              </a:rPr>
              <a:t>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545854" cy="4525963"/>
          </a:xfrm>
        </p:spPr>
      </p:pic>
      <p:sp>
        <p:nvSpPr>
          <p:cNvPr id="5" name="Ellipse 4"/>
          <p:cNvSpPr/>
          <p:nvPr/>
        </p:nvSpPr>
        <p:spPr>
          <a:xfrm>
            <a:off x="2267745" y="5661248"/>
            <a:ext cx="50405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54352" y="134076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dirty="0" smtClean="0"/>
              <a:t>Führen Sie </a:t>
            </a:r>
            <a:br>
              <a:rPr lang="de-AT" dirty="0" smtClean="0"/>
            </a:br>
            <a:r>
              <a:rPr lang="de-AT" dirty="0" smtClean="0"/>
              <a:t>Folgendes aus:</a:t>
            </a:r>
            <a:br>
              <a:rPr lang="de-AT" dirty="0" smtClean="0"/>
            </a:br>
            <a:endParaRPr lang="de-AT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dirty="0" smtClean="0"/>
              <a:t>Öffnen Sie eine App fürs Internet</a:t>
            </a:r>
          </a:p>
        </p:txBody>
      </p:sp>
    </p:spTree>
    <p:extLst>
      <p:ext uri="{BB962C8B-B14F-4D97-AF65-F5344CB8AC3E}">
        <p14:creationId xmlns:p14="http://schemas.microsoft.com/office/powerpoint/2010/main" val="3359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Infos 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654352" y="134076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Tippen Sie in die Adressleiste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Sie können Ihren Suchbegriff bereits direkt hier eingeben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Alternativ geben Sie die Adresse einer Suchmaschine ein (z. B. google.at)</a:t>
            </a:r>
          </a:p>
        </p:txBody>
      </p:sp>
      <p:sp>
        <p:nvSpPr>
          <p:cNvPr id="6" name="Ellipse 5"/>
          <p:cNvSpPr/>
          <p:nvPr/>
        </p:nvSpPr>
        <p:spPr>
          <a:xfrm>
            <a:off x="539552" y="1916832"/>
            <a:ext cx="26642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0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Infos 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545854" cy="4525963"/>
          </a:xfrm>
        </p:spPr>
      </p:pic>
      <p:sp>
        <p:nvSpPr>
          <p:cNvPr id="5" name="Ellipse 4"/>
          <p:cNvSpPr/>
          <p:nvPr/>
        </p:nvSpPr>
        <p:spPr>
          <a:xfrm>
            <a:off x="683568" y="3501008"/>
            <a:ext cx="2795525" cy="689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54352" y="1340769"/>
            <a:ext cx="3878088" cy="241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Tippen Sie in die Suchleiste</a:t>
            </a: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695883" y="2852936"/>
            <a:ext cx="1452181" cy="905890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4654352" y="3758826"/>
            <a:ext cx="3509664" cy="1189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400" dirty="0" smtClean="0"/>
              <a:t>Geben Sie Ihren Suchbegriff ein</a:t>
            </a:r>
          </a:p>
        </p:txBody>
      </p:sp>
    </p:spTree>
    <p:extLst>
      <p:ext uri="{BB962C8B-B14F-4D97-AF65-F5344CB8AC3E}">
        <p14:creationId xmlns:p14="http://schemas.microsoft.com/office/powerpoint/2010/main" val="18460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:\Sales Marketing Projekte\03_Handyschule\Vortrag Seniorenbund\BlankMap-World_gra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4" y="1608138"/>
            <a:ext cx="9753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solidFill>
                  <a:srgbClr val="EE7C07"/>
                </a:solidFill>
              </a:rPr>
              <a:t>Was </a:t>
            </a:r>
            <a:r>
              <a:rPr lang="de-AT" dirty="0" smtClean="0">
                <a:solidFill>
                  <a:srgbClr val="EE7C07"/>
                </a:solidFill>
              </a:rPr>
              <a:t>ist eigentlich das Internet?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3078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7209692" y="2276872"/>
            <a:ext cx="1322748" cy="19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Infos aus dem Internet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654352" y="134076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 smtClean="0"/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200" dirty="0" smtClean="0"/>
              <a:t>Google wird Ihnen während des Tippens laufend Vorschläge machen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200" dirty="0" smtClean="0"/>
              <a:t>Wollen Sie einen Vorschlag übernehmen, müssen Sie ihn lediglich antippen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200" dirty="0" smtClean="0"/>
              <a:t>Ansonsten tippen Sie ihren Suchbegriff und drücken auf die Lupe</a:t>
            </a:r>
            <a:endParaRPr lang="de-AT" sz="2200" dirty="0"/>
          </a:p>
        </p:txBody>
      </p:sp>
      <p:cxnSp>
        <p:nvCxnSpPr>
          <p:cNvPr id="7" name="Gerade Verbindung 7"/>
          <p:cNvCxnSpPr/>
          <p:nvPr/>
        </p:nvCxnSpPr>
        <p:spPr>
          <a:xfrm flipV="1">
            <a:off x="3373438" y="5545833"/>
            <a:ext cx="1558602" cy="373233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/>
          <p:cNvCxnSpPr/>
          <p:nvPr/>
        </p:nvCxnSpPr>
        <p:spPr>
          <a:xfrm>
            <a:off x="3261199" y="2483768"/>
            <a:ext cx="1670841" cy="3062065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005497" y="2238437"/>
            <a:ext cx="288032" cy="24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3005496" y="5732449"/>
            <a:ext cx="342367" cy="360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7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Infos 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545854" cy="4525963"/>
          </a:xfr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654352" y="134076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400" dirty="0" smtClean="0"/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Google schlägt Ihnen nun diverse Websites vor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auf einen blauen oder violetten Link, um ihn zu öffnen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Mit der Zurück-Taste Ihres Smartphones können Sie zur vorherigen Seite zurückkehren</a:t>
            </a:r>
            <a:endParaRPr lang="de-AT" sz="2000" dirty="0"/>
          </a:p>
        </p:txBody>
      </p:sp>
      <p:sp>
        <p:nvSpPr>
          <p:cNvPr id="5" name="Ellipse 4"/>
          <p:cNvSpPr/>
          <p:nvPr/>
        </p:nvSpPr>
        <p:spPr>
          <a:xfrm>
            <a:off x="927607" y="1916832"/>
            <a:ext cx="1916201" cy="360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38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Infos 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654352" y="134076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Suchen Sie nach einem bestimmten Ort, schlägt Ihnen Google manchmal einen solchen Eintrag vor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Wischen Sie einfach nach oben, um zu den Linkergebnissen zu gelangen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3292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Infos aus dem Internet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851920" y="1440352"/>
            <a:ext cx="4834880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Öffnet Bewertungen auf Google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rufen die Einrichtung an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Es öffnet sich der Routenplaner von Google </a:t>
            </a:r>
            <a:r>
              <a:rPr lang="de-AT" sz="2000" dirty="0" err="1" smtClean="0"/>
              <a:t>Maps</a:t>
            </a:r>
            <a:r>
              <a:rPr lang="de-AT" sz="2000" dirty="0" smtClean="0"/>
              <a:t> (Kartensystem von Google)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Es öffnet sich die Website der Einrichtung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Zeigt den Standort der Einrichtung in Google </a:t>
            </a:r>
            <a:r>
              <a:rPr lang="de-AT" sz="2000" dirty="0" err="1"/>
              <a:t>Maps</a:t>
            </a:r>
            <a:r>
              <a:rPr lang="de-AT" sz="2000" dirty="0"/>
              <a:t> an</a:t>
            </a:r>
          </a:p>
          <a:p>
            <a:pPr marL="324000" indent="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cxnSp>
        <p:nvCxnSpPr>
          <p:cNvPr id="6" name="Gerade Verbindung 7"/>
          <p:cNvCxnSpPr/>
          <p:nvPr/>
        </p:nvCxnSpPr>
        <p:spPr>
          <a:xfrm flipV="1">
            <a:off x="2172519" y="2348880"/>
            <a:ext cx="2039441" cy="1710525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/>
          <p:cNvCxnSpPr/>
          <p:nvPr/>
        </p:nvCxnSpPr>
        <p:spPr>
          <a:xfrm>
            <a:off x="3203848" y="5301208"/>
            <a:ext cx="936104" cy="54341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 flipV="1">
            <a:off x="1547664" y="2924944"/>
            <a:ext cx="2785095" cy="1548842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7"/>
          <p:cNvCxnSpPr/>
          <p:nvPr/>
        </p:nvCxnSpPr>
        <p:spPr>
          <a:xfrm flipV="1">
            <a:off x="2051720" y="3542884"/>
            <a:ext cx="2281039" cy="930902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7"/>
          <p:cNvCxnSpPr/>
          <p:nvPr/>
        </p:nvCxnSpPr>
        <p:spPr>
          <a:xfrm flipV="1">
            <a:off x="3275856" y="4608803"/>
            <a:ext cx="936104" cy="75068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Lesezeichen hinzufügen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Möchten Sie eine Website später wiederfinden, können Sie diese als Lesezeichen hinzufügen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hierzu zunächst die Optionen</a:t>
            </a:r>
            <a:endParaRPr lang="de-AT" sz="2000" dirty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3220513" y="1844824"/>
            <a:ext cx="199359" cy="245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8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Lesezeichen hinzufügen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0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Drücken Sie auf den Stern, um ein Lesezeichen hinzuzufügen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Ihre Sammlung an Lesezeichen finden Sie im entsprechenden Reiter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1914057" y="1916833"/>
            <a:ext cx="20967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1475656" y="328498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36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EE7C07"/>
                </a:solidFill>
              </a:rPr>
              <a:t>Recherchieren Sie folgende Fakten nach:</a:t>
            </a:r>
          </a:p>
          <a:p>
            <a:pPr marL="0" indent="0">
              <a:buNone/>
            </a:pPr>
            <a:endParaRPr lang="de-AT" sz="2800" b="1" dirty="0"/>
          </a:p>
          <a:p>
            <a:pPr lvl="0">
              <a:lnSpc>
                <a:spcPct val="150000"/>
              </a:lnSpc>
            </a:pPr>
            <a:r>
              <a:rPr lang="de-AT" sz="2000" dirty="0" smtClean="0"/>
              <a:t>In wie vielen Gemeinden Tirols ist das Katholische Bildungswerk aktiv?</a:t>
            </a:r>
          </a:p>
          <a:p>
            <a:pPr lvl="0">
              <a:lnSpc>
                <a:spcPct val="150000"/>
              </a:lnSpc>
            </a:pPr>
            <a:r>
              <a:rPr lang="de-AT" sz="2000" dirty="0" smtClean="0"/>
              <a:t>Wann war der Todestag von Albert Einstein?</a:t>
            </a:r>
          </a:p>
          <a:p>
            <a:pPr lvl="0">
              <a:lnSpc>
                <a:spcPct val="150000"/>
              </a:lnSpc>
            </a:pPr>
            <a:r>
              <a:rPr lang="de-AT" sz="2000" dirty="0" smtClean="0"/>
              <a:t>Wie viele Monde hat der Planet Uranus?</a:t>
            </a:r>
          </a:p>
          <a:p>
            <a:pPr lvl="0">
              <a:lnSpc>
                <a:spcPct val="150000"/>
              </a:lnSpc>
            </a:pPr>
            <a:r>
              <a:rPr lang="de-AT" sz="2000" dirty="0" smtClean="0"/>
              <a:t>Was ist das Lieblingsgetränk von Papst Franziskus?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CC0000"/>
                </a:solidFill>
              </a:rPr>
              <a:t>Was sind Apps und wozu braucht man sie?</a:t>
            </a:r>
            <a:endParaRPr lang="de-AT" sz="3200" dirty="0">
              <a:solidFill>
                <a:srgbClr val="CC0000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19231"/>
            <a:ext cx="5788215" cy="20608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19872" y="346977"/>
            <a:ext cx="5431097" cy="167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richte ich mein </a:t>
            </a:r>
            <a:br>
              <a:rPr lang="de-AT" sz="3200" dirty="0" smtClean="0">
                <a:solidFill>
                  <a:srgbClr val="EE7C07"/>
                </a:solidFill>
              </a:rPr>
            </a:br>
            <a:r>
              <a:rPr lang="de-AT" sz="3200" dirty="0" smtClean="0">
                <a:solidFill>
                  <a:srgbClr val="EE7C07"/>
                </a:solidFill>
              </a:rPr>
              <a:t>E-Mail-Konto ein?</a:t>
            </a:r>
            <a:endParaRPr lang="de-AT" sz="3200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vorinstallierte E-Mail-App Ihres Smartphones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504877" cy="44531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87624" y="3567325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0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E7C07"/>
                </a:solidFill>
              </a:rPr>
              <a:t>E-Mail-Konto einrichten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Geben Sie die Adresse und das Passwort Ihrer E-Mail-Adresse ein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anschließend auf „Anmelden“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2699792" y="573325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1043608" y="2276872"/>
            <a:ext cx="247384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:\Sales Marketing Projekte\03_Handyschule\Vortrag Seniorenbund\BlankMap-World_gra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4" y="1608138"/>
            <a:ext cx="9753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solidFill>
                  <a:srgbClr val="EE7C07"/>
                </a:solidFill>
              </a:rPr>
              <a:t>Was </a:t>
            </a:r>
            <a:r>
              <a:rPr lang="de-AT" dirty="0" smtClean="0">
                <a:solidFill>
                  <a:srgbClr val="EE7C07"/>
                </a:solidFill>
              </a:rPr>
              <a:t>ist eigentlich das Internet?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3078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7912294" y="3337446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4716016" y="1844824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971600" y="2465276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2483768" y="3805498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4847746" y="3957898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2190944" y="1700808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:\Sales Marketing Projekte\03_Handyschule\Vortrag Seniorenbund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8" t="1746" r="2498" b="13306"/>
          <a:stretch/>
        </p:blipFill>
        <p:spPr bwMode="auto">
          <a:xfrm>
            <a:off x="6862498" y="2349033"/>
            <a:ext cx="6201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>
            <a:endCxn id="11" idx="1"/>
          </p:cNvCxnSpPr>
          <p:nvPr/>
        </p:nvCxnSpPr>
        <p:spPr>
          <a:xfrm>
            <a:off x="2811089" y="2168860"/>
            <a:ext cx="19049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>
            <a:stCxn id="11" idx="1"/>
            <a:endCxn id="13" idx="3"/>
          </p:cNvCxnSpPr>
          <p:nvPr/>
        </p:nvCxnSpPr>
        <p:spPr>
          <a:xfrm flipH="1">
            <a:off x="3103913" y="2312876"/>
            <a:ext cx="1612103" cy="1960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862498" y="2817085"/>
            <a:ext cx="1049797" cy="114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3103913" y="4273550"/>
            <a:ext cx="1743833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1591745" y="2321260"/>
            <a:ext cx="3124272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16" idx="1"/>
            <a:endCxn id="11" idx="3"/>
          </p:cNvCxnSpPr>
          <p:nvPr/>
        </p:nvCxnSpPr>
        <p:spPr>
          <a:xfrm flipH="1" flipV="1">
            <a:off x="5336161" y="2312876"/>
            <a:ext cx="1526337" cy="50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5315875" y="2302513"/>
            <a:ext cx="2596419" cy="165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4" idx="1"/>
            <a:endCxn id="11" idx="1"/>
          </p:cNvCxnSpPr>
          <p:nvPr/>
        </p:nvCxnSpPr>
        <p:spPr>
          <a:xfrm flipH="1" flipV="1">
            <a:off x="4716016" y="2312876"/>
            <a:ext cx="131730" cy="21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591745" y="2933328"/>
            <a:ext cx="3256002" cy="1492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14" idx="1"/>
          </p:cNvCxnSpPr>
          <p:nvPr/>
        </p:nvCxnSpPr>
        <p:spPr>
          <a:xfrm flipH="1" flipV="1">
            <a:off x="2811089" y="2168860"/>
            <a:ext cx="2036657" cy="225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6" idx="1"/>
            <a:endCxn id="14" idx="3"/>
          </p:cNvCxnSpPr>
          <p:nvPr/>
        </p:nvCxnSpPr>
        <p:spPr>
          <a:xfrm flipH="1">
            <a:off x="5467891" y="2817085"/>
            <a:ext cx="1394607" cy="1608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5464537" y="3957898"/>
            <a:ext cx="2447757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3" idx="1"/>
          </p:cNvCxnSpPr>
          <p:nvPr/>
        </p:nvCxnSpPr>
        <p:spPr>
          <a:xfrm flipV="1">
            <a:off x="2483768" y="2168861"/>
            <a:ext cx="327321" cy="210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 flipV="1">
            <a:off x="1591746" y="2933329"/>
            <a:ext cx="892022" cy="134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 flipV="1">
            <a:off x="2811090" y="2168861"/>
            <a:ext cx="5101204" cy="178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 flipV="1">
            <a:off x="1611852" y="2933329"/>
            <a:ext cx="6300442" cy="102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15" idx="1"/>
            <a:endCxn id="12" idx="3"/>
          </p:cNvCxnSpPr>
          <p:nvPr/>
        </p:nvCxnSpPr>
        <p:spPr>
          <a:xfrm flipH="1">
            <a:off x="1591745" y="2168860"/>
            <a:ext cx="599199" cy="764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endCxn id="12" idx="3"/>
          </p:cNvCxnSpPr>
          <p:nvPr/>
        </p:nvCxnSpPr>
        <p:spPr>
          <a:xfrm flipH="1">
            <a:off x="1591745" y="2817085"/>
            <a:ext cx="5270753" cy="116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H="1" flipV="1">
            <a:off x="2818931" y="2168861"/>
            <a:ext cx="4043567" cy="648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>
            <a:off x="3153881" y="3957898"/>
            <a:ext cx="4758414" cy="315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H="1">
            <a:off x="3103913" y="2826733"/>
            <a:ext cx="3758586" cy="1446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/>
          <p:nvPr/>
        </p:nvSpPr>
        <p:spPr>
          <a:xfrm>
            <a:off x="896021" y="5776570"/>
            <a:ext cx="785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Internet = ein Netzwerk von Datenspeichern (Server)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292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CC0000"/>
                </a:solidFill>
              </a:rPr>
              <a:t>Was sind Apps und wozu braucht man sie?</a:t>
            </a:r>
            <a:endParaRPr lang="de-AT" sz="3200" dirty="0">
              <a:solidFill>
                <a:srgbClr val="CC0000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19231"/>
            <a:ext cx="5788215" cy="20608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19872" y="346977"/>
            <a:ext cx="5431097" cy="167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Ich bekomme immer eine Fehlermeldung!</a:t>
            </a:r>
            <a:endParaRPr lang="de-AT" sz="3200" dirty="0">
              <a:solidFill>
                <a:srgbClr val="EE7C07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818521" y="2393276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Um die Einrichtung erfolgreich durchzuführen, werden gewisse Protokolle benötigt (POP3/IMAP)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Es ist sehr wahrscheinlich, dass diese bei Ihrem Anbieter deaktiviert sind. Wie Sie diese aktivieren können, erfahren Sie bei Ihrem </a:t>
            </a:r>
            <a:br>
              <a:rPr lang="de-AT" sz="2000" dirty="0" smtClean="0"/>
            </a:br>
            <a:r>
              <a:rPr lang="de-AT" sz="2000" dirty="0" smtClean="0"/>
              <a:t>E-Mail-Anbieter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616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Ihre E-Mail-Adresse ist nun verknüpft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Wischen Sie einmal im Eingangsfeld nach unten, um das Feld zu aktualisieren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Anschließend werden Ihnen alle aktuellen E-Mails angezeigt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6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42" y="2514750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00069 0.16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E-Mail-Eingang aktualisieren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Standardmäßig aktualisiert sich Ihr Postfach alle 15 Minuten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Wollen Sie sofort überprüfen, ob Sie neue E-Mails haben, so  müssen Sie den Posteingang manuell aktualisieren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Wischen Sie dafür im Posteingang einmal von oben nach unten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6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42" y="2514750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00069 0.165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307168" y="2564904"/>
            <a:ext cx="3801907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de-DE" sz="2400" dirty="0" smtClean="0"/>
          </a:p>
          <a:p>
            <a:pPr lvl="0"/>
            <a:endParaRPr lang="de-DE" sz="2400" dirty="0"/>
          </a:p>
          <a:p>
            <a:pPr lvl="0"/>
            <a:r>
              <a:rPr lang="de-DE" sz="2400" dirty="0" smtClean="0"/>
              <a:t>Richten Sie Ihre E-Mail-Adresse ein</a:t>
            </a:r>
            <a:endParaRPr lang="de-DE" sz="2400" dirty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  <a:p>
            <a:pPr marL="324000" indent="0">
              <a:spcBef>
                <a:spcPts val="600"/>
              </a:spcBef>
            </a:pPr>
            <a:endParaRPr lang="de-AT" sz="2800" dirty="0" smtClean="0"/>
          </a:p>
        </p:txBody>
      </p:sp>
      <p:pic>
        <p:nvPicPr>
          <p:cNvPr id="5122" name="Picture 2" descr="C:\Users\prammer\AppData\Local\Temp\Rar$DRa0.130\Bildblase Links 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09229" cy="56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330575" y="219075"/>
            <a:ext cx="5813425" cy="2060575"/>
            <a:chOff x="3330575" y="219075"/>
            <a:chExt cx="5813425" cy="2060575"/>
          </a:xfrm>
        </p:grpSpPr>
        <p:sp>
          <p:nvSpPr>
            <p:cNvPr id="8" name="Ellipse 7"/>
            <p:cNvSpPr/>
            <p:nvPr/>
          </p:nvSpPr>
          <p:spPr>
            <a:xfrm>
              <a:off x="3355785" y="233744"/>
              <a:ext cx="5788215" cy="19011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AT" sz="3200" dirty="0" smtClean="0">
                  <a:solidFill>
                    <a:srgbClr val="EE7C07"/>
                  </a:solidFill>
                </a:rPr>
                <a:t>Wir üben gemeinsam…</a:t>
              </a:r>
              <a:endParaRPr lang="de-AT" sz="3200" dirty="0">
                <a:solidFill>
                  <a:srgbClr val="EE7C07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3330575" y="219075"/>
              <a:ext cx="5788025" cy="2060575"/>
              <a:chOff x="2098" y="138"/>
              <a:chExt cx="3646" cy="129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098" y="138"/>
                <a:ext cx="3646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104" y="144"/>
                <a:ext cx="3634" cy="1286"/>
              </a:xfrm>
              <a:custGeom>
                <a:avLst/>
                <a:gdLst>
                  <a:gd name="T0" fmla="*/ 1817 w 3634"/>
                  <a:gd name="T1" fmla="*/ 1189 h 1286"/>
                  <a:gd name="T2" fmla="*/ 2184 w 3634"/>
                  <a:gd name="T3" fmla="*/ 1174 h 1286"/>
                  <a:gd name="T4" fmla="*/ 2526 w 3634"/>
                  <a:gd name="T5" fmla="*/ 1140 h 1286"/>
                  <a:gd name="T6" fmla="*/ 2832 w 3634"/>
                  <a:gd name="T7" fmla="*/ 1085 h 1286"/>
                  <a:gd name="T8" fmla="*/ 3038 w 3634"/>
                  <a:gd name="T9" fmla="*/ 1034 h 1286"/>
                  <a:gd name="T10" fmla="*/ 3163 w 3634"/>
                  <a:gd name="T11" fmla="*/ 993 h 1286"/>
                  <a:gd name="T12" fmla="*/ 3273 w 3634"/>
                  <a:gd name="T13" fmla="*/ 950 h 1286"/>
                  <a:gd name="T14" fmla="*/ 3369 w 3634"/>
                  <a:gd name="T15" fmla="*/ 901 h 1286"/>
                  <a:gd name="T16" fmla="*/ 3453 w 3634"/>
                  <a:gd name="T17" fmla="*/ 850 h 1286"/>
                  <a:gd name="T18" fmla="*/ 3524 w 3634"/>
                  <a:gd name="T19" fmla="*/ 798 h 1286"/>
                  <a:gd name="T20" fmla="*/ 3576 w 3634"/>
                  <a:gd name="T21" fmla="*/ 744 h 1286"/>
                  <a:gd name="T22" fmla="*/ 3614 w 3634"/>
                  <a:gd name="T23" fmla="*/ 683 h 1286"/>
                  <a:gd name="T24" fmla="*/ 3630 w 3634"/>
                  <a:gd name="T25" fmla="*/ 623 h 1286"/>
                  <a:gd name="T26" fmla="*/ 3634 w 3634"/>
                  <a:gd name="T27" fmla="*/ 594 h 1286"/>
                  <a:gd name="T28" fmla="*/ 3624 w 3634"/>
                  <a:gd name="T29" fmla="*/ 534 h 1286"/>
                  <a:gd name="T30" fmla="*/ 3598 w 3634"/>
                  <a:gd name="T31" fmla="*/ 474 h 1286"/>
                  <a:gd name="T32" fmla="*/ 3553 w 3634"/>
                  <a:gd name="T33" fmla="*/ 416 h 1286"/>
                  <a:gd name="T34" fmla="*/ 3492 w 3634"/>
                  <a:gd name="T35" fmla="*/ 362 h 1286"/>
                  <a:gd name="T36" fmla="*/ 3415 w 3634"/>
                  <a:gd name="T37" fmla="*/ 310 h 1286"/>
                  <a:gd name="T38" fmla="*/ 3324 w 3634"/>
                  <a:gd name="T39" fmla="*/ 261 h 1286"/>
                  <a:gd name="T40" fmla="*/ 3218 w 3634"/>
                  <a:gd name="T41" fmla="*/ 215 h 1286"/>
                  <a:gd name="T42" fmla="*/ 3102 w 3634"/>
                  <a:gd name="T43" fmla="*/ 175 h 1286"/>
                  <a:gd name="T44" fmla="*/ 2973 w 3634"/>
                  <a:gd name="T45" fmla="*/ 135 h 1286"/>
                  <a:gd name="T46" fmla="*/ 2683 w 3634"/>
                  <a:gd name="T47" fmla="*/ 72 h 1286"/>
                  <a:gd name="T48" fmla="*/ 2358 w 3634"/>
                  <a:gd name="T49" fmla="*/ 26 h 1286"/>
                  <a:gd name="T50" fmla="*/ 2004 w 3634"/>
                  <a:gd name="T51" fmla="*/ 3 h 1286"/>
                  <a:gd name="T52" fmla="*/ 1817 w 3634"/>
                  <a:gd name="T53" fmla="*/ 0 h 1286"/>
                  <a:gd name="T54" fmla="*/ 1450 w 3634"/>
                  <a:gd name="T55" fmla="*/ 11 h 1286"/>
                  <a:gd name="T56" fmla="*/ 1108 w 3634"/>
                  <a:gd name="T57" fmla="*/ 46 h 1286"/>
                  <a:gd name="T58" fmla="*/ 799 w 3634"/>
                  <a:gd name="T59" fmla="*/ 100 h 1286"/>
                  <a:gd name="T60" fmla="*/ 596 w 3634"/>
                  <a:gd name="T61" fmla="*/ 155 h 1286"/>
                  <a:gd name="T62" fmla="*/ 471 w 3634"/>
                  <a:gd name="T63" fmla="*/ 195 h 1286"/>
                  <a:gd name="T64" fmla="*/ 361 w 3634"/>
                  <a:gd name="T65" fmla="*/ 238 h 1286"/>
                  <a:gd name="T66" fmla="*/ 261 w 3634"/>
                  <a:gd name="T67" fmla="*/ 287 h 1286"/>
                  <a:gd name="T68" fmla="*/ 178 w 3634"/>
                  <a:gd name="T69" fmla="*/ 336 h 1286"/>
                  <a:gd name="T70" fmla="*/ 110 w 3634"/>
                  <a:gd name="T71" fmla="*/ 390 h 1286"/>
                  <a:gd name="T72" fmla="*/ 58 w 3634"/>
                  <a:gd name="T73" fmla="*/ 445 h 1286"/>
                  <a:gd name="T74" fmla="*/ 20 w 3634"/>
                  <a:gd name="T75" fmla="*/ 502 h 1286"/>
                  <a:gd name="T76" fmla="*/ 4 w 3634"/>
                  <a:gd name="T77" fmla="*/ 563 h 1286"/>
                  <a:gd name="T78" fmla="*/ 0 w 3634"/>
                  <a:gd name="T79" fmla="*/ 594 h 1286"/>
                  <a:gd name="T80" fmla="*/ 10 w 3634"/>
                  <a:gd name="T81" fmla="*/ 654 h 1286"/>
                  <a:gd name="T82" fmla="*/ 36 w 3634"/>
                  <a:gd name="T83" fmla="*/ 715 h 1286"/>
                  <a:gd name="T84" fmla="*/ 81 w 3634"/>
                  <a:gd name="T85" fmla="*/ 769 h 1286"/>
                  <a:gd name="T86" fmla="*/ 142 w 3634"/>
                  <a:gd name="T87" fmla="*/ 824 h 1286"/>
                  <a:gd name="T88" fmla="*/ 219 w 3634"/>
                  <a:gd name="T89" fmla="*/ 876 h 1286"/>
                  <a:gd name="T90" fmla="*/ 310 w 3634"/>
                  <a:gd name="T91" fmla="*/ 924 h 1286"/>
                  <a:gd name="T92" fmla="*/ 416 w 3634"/>
                  <a:gd name="T93" fmla="*/ 970 h 1286"/>
                  <a:gd name="T94" fmla="*/ 532 w 3634"/>
                  <a:gd name="T95" fmla="*/ 1013 h 1286"/>
                  <a:gd name="T96" fmla="*/ 532 w 3634"/>
                  <a:gd name="T97" fmla="*/ 1016 h 1286"/>
                  <a:gd name="T98" fmla="*/ 506 w 3634"/>
                  <a:gd name="T99" fmla="*/ 1042 h 1286"/>
                  <a:gd name="T100" fmla="*/ 326 w 3634"/>
                  <a:gd name="T101" fmla="*/ 1174 h 1286"/>
                  <a:gd name="T102" fmla="*/ 203 w 3634"/>
                  <a:gd name="T103" fmla="*/ 1266 h 1286"/>
                  <a:gd name="T104" fmla="*/ 184 w 3634"/>
                  <a:gd name="T105" fmla="*/ 1283 h 1286"/>
                  <a:gd name="T106" fmla="*/ 216 w 3634"/>
                  <a:gd name="T107" fmla="*/ 1275 h 1286"/>
                  <a:gd name="T108" fmla="*/ 358 w 3634"/>
                  <a:gd name="T109" fmla="*/ 1203 h 1286"/>
                  <a:gd name="T110" fmla="*/ 645 w 3634"/>
                  <a:gd name="T111" fmla="*/ 1048 h 1286"/>
                  <a:gd name="T112" fmla="*/ 790 w 3634"/>
                  <a:gd name="T113" fmla="*/ 1082 h 1286"/>
                  <a:gd name="T114" fmla="*/ 941 w 3634"/>
                  <a:gd name="T115" fmla="*/ 1114 h 1286"/>
                  <a:gd name="T116" fmla="*/ 1144 w 3634"/>
                  <a:gd name="T117" fmla="*/ 1146 h 1286"/>
                  <a:gd name="T118" fmla="*/ 1356 w 3634"/>
                  <a:gd name="T119" fmla="*/ 1169 h 1286"/>
                  <a:gd name="T120" fmla="*/ 1582 w 3634"/>
                  <a:gd name="T121" fmla="*/ 1183 h 1286"/>
                  <a:gd name="T122" fmla="*/ 1817 w 3634"/>
                  <a:gd name="T123" fmla="*/ 1189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34" h="1286">
                    <a:moveTo>
                      <a:pt x="1817" y="1189"/>
                    </a:moveTo>
                    <a:lnTo>
                      <a:pt x="1817" y="1189"/>
                    </a:lnTo>
                    <a:lnTo>
                      <a:pt x="2004" y="1186"/>
                    </a:lnTo>
                    <a:lnTo>
                      <a:pt x="2184" y="1174"/>
                    </a:lnTo>
                    <a:lnTo>
                      <a:pt x="2358" y="1160"/>
                    </a:lnTo>
                    <a:lnTo>
                      <a:pt x="2526" y="1140"/>
                    </a:lnTo>
                    <a:lnTo>
                      <a:pt x="2683" y="1117"/>
                    </a:lnTo>
                    <a:lnTo>
                      <a:pt x="2832" y="1085"/>
                    </a:lnTo>
                    <a:lnTo>
                      <a:pt x="2973" y="1051"/>
                    </a:lnTo>
                    <a:lnTo>
                      <a:pt x="3038" y="1034"/>
                    </a:lnTo>
                    <a:lnTo>
                      <a:pt x="3102" y="1013"/>
                    </a:lnTo>
                    <a:lnTo>
                      <a:pt x="3163" y="993"/>
                    </a:lnTo>
                    <a:lnTo>
                      <a:pt x="3218" y="970"/>
                    </a:lnTo>
                    <a:lnTo>
                      <a:pt x="3273" y="950"/>
                    </a:lnTo>
                    <a:lnTo>
                      <a:pt x="3324" y="924"/>
                    </a:lnTo>
                    <a:lnTo>
                      <a:pt x="3369" y="901"/>
                    </a:lnTo>
                    <a:lnTo>
                      <a:pt x="3415" y="876"/>
                    </a:lnTo>
                    <a:lnTo>
                      <a:pt x="3453" y="850"/>
                    </a:lnTo>
                    <a:lnTo>
                      <a:pt x="3492" y="824"/>
                    </a:lnTo>
                    <a:lnTo>
                      <a:pt x="3524" y="798"/>
                    </a:lnTo>
                    <a:lnTo>
                      <a:pt x="3553" y="769"/>
                    </a:lnTo>
                    <a:lnTo>
                      <a:pt x="3576" y="744"/>
                    </a:lnTo>
                    <a:lnTo>
                      <a:pt x="3598" y="715"/>
                    </a:lnTo>
                    <a:lnTo>
                      <a:pt x="3614" y="683"/>
                    </a:lnTo>
                    <a:lnTo>
                      <a:pt x="3624" y="654"/>
                    </a:lnTo>
                    <a:lnTo>
                      <a:pt x="3630" y="623"/>
                    </a:lnTo>
                    <a:lnTo>
                      <a:pt x="3634" y="594"/>
                    </a:lnTo>
                    <a:lnTo>
                      <a:pt x="3634" y="594"/>
                    </a:lnTo>
                    <a:lnTo>
                      <a:pt x="3630" y="563"/>
                    </a:lnTo>
                    <a:lnTo>
                      <a:pt x="3624" y="534"/>
                    </a:lnTo>
                    <a:lnTo>
                      <a:pt x="3614" y="502"/>
                    </a:lnTo>
                    <a:lnTo>
                      <a:pt x="3598" y="474"/>
                    </a:lnTo>
                    <a:lnTo>
                      <a:pt x="3576" y="445"/>
                    </a:lnTo>
                    <a:lnTo>
                      <a:pt x="3553" y="416"/>
                    </a:lnTo>
                    <a:lnTo>
                      <a:pt x="3524" y="390"/>
                    </a:lnTo>
                    <a:lnTo>
                      <a:pt x="3492" y="362"/>
                    </a:lnTo>
                    <a:lnTo>
                      <a:pt x="3453" y="336"/>
                    </a:lnTo>
                    <a:lnTo>
                      <a:pt x="3415" y="310"/>
                    </a:lnTo>
                    <a:lnTo>
                      <a:pt x="3369" y="287"/>
                    </a:lnTo>
                    <a:lnTo>
                      <a:pt x="3324" y="261"/>
                    </a:lnTo>
                    <a:lnTo>
                      <a:pt x="3273" y="238"/>
                    </a:lnTo>
                    <a:lnTo>
                      <a:pt x="3218" y="215"/>
                    </a:lnTo>
                    <a:lnTo>
                      <a:pt x="3163" y="195"/>
                    </a:lnTo>
                    <a:lnTo>
                      <a:pt x="3102" y="175"/>
                    </a:lnTo>
                    <a:lnTo>
                      <a:pt x="3038" y="155"/>
                    </a:lnTo>
                    <a:lnTo>
                      <a:pt x="2973" y="135"/>
                    </a:lnTo>
                    <a:lnTo>
                      <a:pt x="2832" y="100"/>
                    </a:lnTo>
                    <a:lnTo>
                      <a:pt x="2683" y="72"/>
                    </a:lnTo>
                    <a:lnTo>
                      <a:pt x="2526" y="46"/>
                    </a:lnTo>
                    <a:lnTo>
                      <a:pt x="2358" y="26"/>
                    </a:lnTo>
                    <a:lnTo>
                      <a:pt x="2184" y="11"/>
                    </a:lnTo>
                    <a:lnTo>
                      <a:pt x="2004" y="3"/>
                    </a:lnTo>
                    <a:lnTo>
                      <a:pt x="1817" y="0"/>
                    </a:lnTo>
                    <a:lnTo>
                      <a:pt x="1817" y="0"/>
                    </a:lnTo>
                    <a:lnTo>
                      <a:pt x="1630" y="3"/>
                    </a:lnTo>
                    <a:lnTo>
                      <a:pt x="1450" y="11"/>
                    </a:lnTo>
                    <a:lnTo>
                      <a:pt x="1276" y="26"/>
                    </a:lnTo>
                    <a:lnTo>
                      <a:pt x="1108" y="46"/>
                    </a:lnTo>
                    <a:lnTo>
                      <a:pt x="951" y="72"/>
                    </a:lnTo>
                    <a:lnTo>
                      <a:pt x="799" y="100"/>
                    </a:lnTo>
                    <a:lnTo>
                      <a:pt x="661" y="135"/>
                    </a:lnTo>
                    <a:lnTo>
                      <a:pt x="596" y="155"/>
                    </a:lnTo>
                    <a:lnTo>
                      <a:pt x="532" y="175"/>
                    </a:lnTo>
                    <a:lnTo>
                      <a:pt x="471" y="195"/>
                    </a:lnTo>
                    <a:lnTo>
                      <a:pt x="416" y="215"/>
                    </a:lnTo>
                    <a:lnTo>
                      <a:pt x="361" y="238"/>
                    </a:lnTo>
                    <a:lnTo>
                      <a:pt x="310" y="261"/>
                    </a:lnTo>
                    <a:lnTo>
                      <a:pt x="261" y="287"/>
                    </a:lnTo>
                    <a:lnTo>
                      <a:pt x="219" y="310"/>
                    </a:lnTo>
                    <a:lnTo>
                      <a:pt x="178" y="336"/>
                    </a:lnTo>
                    <a:lnTo>
                      <a:pt x="142" y="362"/>
                    </a:lnTo>
                    <a:lnTo>
                      <a:pt x="110" y="390"/>
                    </a:lnTo>
                    <a:lnTo>
                      <a:pt x="81" y="416"/>
                    </a:lnTo>
                    <a:lnTo>
                      <a:pt x="58" y="445"/>
                    </a:lnTo>
                    <a:lnTo>
                      <a:pt x="36" y="474"/>
                    </a:lnTo>
                    <a:lnTo>
                      <a:pt x="20" y="502"/>
                    </a:lnTo>
                    <a:lnTo>
                      <a:pt x="10" y="534"/>
                    </a:lnTo>
                    <a:lnTo>
                      <a:pt x="4" y="563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4" y="623"/>
                    </a:lnTo>
                    <a:lnTo>
                      <a:pt x="10" y="654"/>
                    </a:lnTo>
                    <a:lnTo>
                      <a:pt x="20" y="683"/>
                    </a:lnTo>
                    <a:lnTo>
                      <a:pt x="36" y="715"/>
                    </a:lnTo>
                    <a:lnTo>
                      <a:pt x="58" y="744"/>
                    </a:lnTo>
                    <a:lnTo>
                      <a:pt x="81" y="769"/>
                    </a:lnTo>
                    <a:lnTo>
                      <a:pt x="110" y="798"/>
                    </a:lnTo>
                    <a:lnTo>
                      <a:pt x="142" y="824"/>
                    </a:lnTo>
                    <a:lnTo>
                      <a:pt x="178" y="850"/>
                    </a:lnTo>
                    <a:lnTo>
                      <a:pt x="219" y="876"/>
                    </a:lnTo>
                    <a:lnTo>
                      <a:pt x="261" y="901"/>
                    </a:lnTo>
                    <a:lnTo>
                      <a:pt x="310" y="924"/>
                    </a:lnTo>
                    <a:lnTo>
                      <a:pt x="361" y="950"/>
                    </a:lnTo>
                    <a:lnTo>
                      <a:pt x="416" y="970"/>
                    </a:lnTo>
                    <a:lnTo>
                      <a:pt x="471" y="993"/>
                    </a:lnTo>
                    <a:lnTo>
                      <a:pt x="532" y="1013"/>
                    </a:lnTo>
                    <a:lnTo>
                      <a:pt x="532" y="1013"/>
                    </a:lnTo>
                    <a:lnTo>
                      <a:pt x="532" y="1016"/>
                    </a:lnTo>
                    <a:lnTo>
                      <a:pt x="529" y="1022"/>
                    </a:lnTo>
                    <a:lnTo>
                      <a:pt x="506" y="1042"/>
                    </a:lnTo>
                    <a:lnTo>
                      <a:pt x="426" y="1100"/>
                    </a:lnTo>
                    <a:lnTo>
                      <a:pt x="326" y="1174"/>
                    </a:lnTo>
                    <a:lnTo>
                      <a:pt x="232" y="1240"/>
                    </a:lnTo>
                    <a:lnTo>
                      <a:pt x="203" y="1266"/>
                    </a:lnTo>
                    <a:lnTo>
                      <a:pt x="187" y="1281"/>
                    </a:lnTo>
                    <a:lnTo>
                      <a:pt x="184" y="1283"/>
                    </a:lnTo>
                    <a:lnTo>
                      <a:pt x="190" y="1286"/>
                    </a:lnTo>
                    <a:lnTo>
                      <a:pt x="216" y="1275"/>
                    </a:lnTo>
                    <a:lnTo>
                      <a:pt x="271" y="1249"/>
                    </a:lnTo>
                    <a:lnTo>
                      <a:pt x="358" y="1203"/>
                    </a:lnTo>
                    <a:lnTo>
                      <a:pt x="645" y="1048"/>
                    </a:lnTo>
                    <a:lnTo>
                      <a:pt x="645" y="1048"/>
                    </a:lnTo>
                    <a:lnTo>
                      <a:pt x="715" y="1065"/>
                    </a:lnTo>
                    <a:lnTo>
                      <a:pt x="790" y="1082"/>
                    </a:lnTo>
                    <a:lnTo>
                      <a:pt x="941" y="1114"/>
                    </a:lnTo>
                    <a:lnTo>
                      <a:pt x="941" y="1114"/>
                    </a:lnTo>
                    <a:lnTo>
                      <a:pt x="1041" y="1131"/>
                    </a:lnTo>
                    <a:lnTo>
                      <a:pt x="1144" y="1146"/>
                    </a:lnTo>
                    <a:lnTo>
                      <a:pt x="1250" y="1157"/>
                    </a:lnTo>
                    <a:lnTo>
                      <a:pt x="1356" y="1169"/>
                    </a:lnTo>
                    <a:lnTo>
                      <a:pt x="1469" y="1177"/>
                    </a:lnTo>
                    <a:lnTo>
                      <a:pt x="1582" y="1183"/>
                    </a:lnTo>
                    <a:lnTo>
                      <a:pt x="1698" y="1186"/>
                    </a:lnTo>
                    <a:lnTo>
                      <a:pt x="1817" y="1189"/>
                    </a:lnTo>
                    <a:lnTo>
                      <a:pt x="1817" y="1189"/>
                    </a:lnTo>
                    <a:close/>
                  </a:path>
                </a:pathLst>
              </a:custGeom>
              <a:noFill/>
              <a:ln w="20638">
                <a:solidFill>
                  <a:srgbClr val="64636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8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CC0000"/>
                </a:solidFill>
              </a:rPr>
              <a:t>Was sind Apps und wozu braucht man sie?</a:t>
            </a:r>
            <a:endParaRPr lang="de-AT" sz="3200" dirty="0">
              <a:solidFill>
                <a:srgbClr val="CC0000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19231"/>
            <a:ext cx="5788215" cy="20608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19872" y="346977"/>
            <a:ext cx="5431097" cy="167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füge ich E-Mail-Kontakte hinzu?</a:t>
            </a:r>
            <a:endParaRPr lang="de-AT" sz="3200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Neue E-Mail-Kontakte hinzufügen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83968" y="170080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Die E-Mail-Kontakte werden einfach aus Ihrem Telefonbuch entnommen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neue E-Mail-Kontakte exakt gleich hinzufügen wie neue Telefonkontakte. 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Füllen Sie dazu lediglich das Feld „E-Mail“ aus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71464"/>
            <a:ext cx="2576885" cy="45811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15616" y="4437112"/>
            <a:ext cx="279290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3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Einen Kontakt speichern</a:t>
            </a:r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Es ist auch möglich, den Sender bei Empfang einer E-Mail direkt abzuspeichern.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dafür auf den grau unterlegten Sender in einer empfangenen E-Mail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0" y="1844824"/>
            <a:ext cx="2545854" cy="4525963"/>
          </a:xfrm>
        </p:spPr>
      </p:pic>
      <p:sp>
        <p:nvSpPr>
          <p:cNvPr id="7" name="Ellipse 6"/>
          <p:cNvSpPr/>
          <p:nvPr/>
        </p:nvSpPr>
        <p:spPr>
          <a:xfrm>
            <a:off x="802010" y="2780928"/>
            <a:ext cx="139372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4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Einen Kontakt speichern</a:t>
            </a:r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anschließend auf Kontakt anzeigen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0" y="1680629"/>
            <a:ext cx="2455371" cy="436510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115616" y="2996952"/>
            <a:ext cx="139372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0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Einen Kontakt hinzufügen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21" y="1600200"/>
            <a:ext cx="2545854" cy="4525963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4020"/>
            <a:ext cx="2453706" cy="4362143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2843808" y="1591245"/>
            <a:ext cx="3384376" cy="362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spcAft>
                <a:spcPts val="18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Drücken </a:t>
            </a:r>
            <a:r>
              <a:rPr lang="de-AT" sz="2000" dirty="0" smtClean="0"/>
              <a:t>Sie </a:t>
            </a:r>
            <a:r>
              <a:rPr lang="de-AT" sz="2000" dirty="0" smtClean="0"/>
              <a:t>auf „Neuer Kontakt“</a:t>
            </a:r>
          </a:p>
          <a:p>
            <a:pPr marL="781200" indent="-457200">
              <a:spcBef>
                <a:spcPts val="600"/>
              </a:spcBef>
              <a:spcAft>
                <a:spcPts val="18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Anschließend öffnet sich das übliche Fenster, das bei Neuaufnahmen ins Telefonbuch erscheint</a:t>
            </a:r>
          </a:p>
          <a:p>
            <a:pPr marL="781200" indent="-457200">
              <a:spcBef>
                <a:spcPts val="600"/>
              </a:spcBef>
              <a:spcAft>
                <a:spcPts val="18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den Namen noch verändern</a:t>
            </a:r>
          </a:p>
          <a:p>
            <a:pPr marL="781200" indent="-457200">
              <a:spcBef>
                <a:spcPts val="600"/>
              </a:spcBef>
              <a:spcAft>
                <a:spcPts val="18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Speichern Sie den Kontakt!</a:t>
            </a:r>
          </a:p>
          <a:p>
            <a:pPr marL="324000" indent="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7" name="Ellipse 6"/>
          <p:cNvSpPr/>
          <p:nvPr/>
        </p:nvSpPr>
        <p:spPr>
          <a:xfrm>
            <a:off x="457200" y="2924944"/>
            <a:ext cx="139372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7552549" y="1751062"/>
            <a:ext cx="139372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08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CC0000"/>
                </a:solidFill>
              </a:rPr>
              <a:t>Was sind Apps und wozu braucht man sie?</a:t>
            </a:r>
            <a:endParaRPr lang="de-AT" sz="3200" dirty="0">
              <a:solidFill>
                <a:srgbClr val="CC0000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19231"/>
            <a:ext cx="5788215" cy="20608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19872" y="346977"/>
            <a:ext cx="5431097" cy="167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Wie schreibe ich eine E-Mail?</a:t>
            </a:r>
            <a:endParaRPr lang="de-AT" sz="3200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:\Sales Marketing Projekte\03_Handyschule\Vortrag Seniorenbund\BlankMap-World_gray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4" y="1608138"/>
            <a:ext cx="9753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Weitere Begriffe…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2215" y="1537664"/>
            <a:ext cx="8434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/>
              <a:t>World </a:t>
            </a:r>
            <a:r>
              <a:rPr lang="de-AT" sz="2400" b="1" dirty="0"/>
              <a:t>Wide Web (WWW</a:t>
            </a:r>
            <a:r>
              <a:rPr lang="de-AT" sz="2400" dirty="0" smtClean="0"/>
              <a:t>): 	ein Internetdienst (Programm) zur </a:t>
            </a:r>
            <a:br>
              <a:rPr lang="de-AT" sz="2400" dirty="0" smtClean="0"/>
            </a:br>
            <a:r>
              <a:rPr lang="de-AT" sz="2400" dirty="0" smtClean="0"/>
              <a:t>				Übertragung von Webseiten</a:t>
            </a:r>
          </a:p>
          <a:p>
            <a:endParaRPr lang="de-AT" sz="2400" dirty="0"/>
          </a:p>
          <a:p>
            <a:r>
              <a:rPr lang="de-AT" sz="2400" b="1" dirty="0"/>
              <a:t>Website: </a:t>
            </a:r>
            <a:r>
              <a:rPr lang="de-AT" sz="2400" dirty="0" smtClean="0"/>
              <a:t>	virtueller </a:t>
            </a:r>
            <a:r>
              <a:rPr lang="de-AT" sz="2400" dirty="0"/>
              <a:t>Platz im World Wide </a:t>
            </a:r>
            <a:r>
              <a:rPr lang="de-AT" sz="2400" dirty="0" smtClean="0"/>
              <a:t>Web, mit </a:t>
            </a:r>
            <a:r>
              <a:rPr lang="de-AT" sz="2400" dirty="0"/>
              <a:t>einer </a:t>
            </a:r>
            <a:r>
              <a:rPr lang="de-AT" sz="2400" dirty="0" smtClean="0"/>
              <a:t>			Internetadresse </a:t>
            </a:r>
            <a:r>
              <a:rPr lang="de-AT" sz="2400" dirty="0"/>
              <a:t>(</a:t>
            </a:r>
            <a:r>
              <a:rPr lang="de-AT" sz="2400" dirty="0" smtClean="0"/>
              <a:t>Domain) erreichbar</a:t>
            </a:r>
            <a:endParaRPr lang="de-AT" sz="2400" dirty="0"/>
          </a:p>
          <a:p>
            <a:endParaRPr lang="de-AT" sz="2400" dirty="0"/>
          </a:p>
          <a:p>
            <a:r>
              <a:rPr lang="de-AT" sz="2400" b="1" dirty="0"/>
              <a:t>Browser:</a:t>
            </a:r>
            <a:r>
              <a:rPr lang="de-AT" sz="2400" dirty="0"/>
              <a:t> </a:t>
            </a:r>
            <a:r>
              <a:rPr lang="de-AT" sz="2400" dirty="0" smtClean="0"/>
              <a:t>	Programm zum </a:t>
            </a:r>
            <a:r>
              <a:rPr lang="de-AT" sz="2400" dirty="0"/>
              <a:t>A</a:t>
            </a:r>
            <a:r>
              <a:rPr lang="de-AT" sz="2400" dirty="0" smtClean="0"/>
              <a:t>brufen</a:t>
            </a:r>
            <a:r>
              <a:rPr lang="de-AT" sz="2400" dirty="0"/>
              <a:t>, </a:t>
            </a:r>
            <a:r>
              <a:rPr lang="de-AT" sz="2400" dirty="0" smtClean="0"/>
              <a:t>Anzeigen </a:t>
            </a:r>
            <a:r>
              <a:rPr lang="de-AT" sz="2400" dirty="0"/>
              <a:t>und </a:t>
            </a:r>
            <a:r>
              <a:rPr lang="de-AT" sz="2400" dirty="0" smtClean="0"/>
              <a:t>Ansehen 			von Webseiten aus dem World Wide Web </a:t>
            </a:r>
            <a:br>
              <a:rPr lang="de-AT" sz="2400" dirty="0" smtClean="0"/>
            </a:br>
            <a:r>
              <a:rPr lang="de-AT" sz="2400" dirty="0" smtClean="0"/>
              <a:t>		(</a:t>
            </a:r>
            <a:r>
              <a:rPr lang="de-AT" sz="2400" dirty="0"/>
              <a:t>Firefox, </a:t>
            </a:r>
            <a:r>
              <a:rPr lang="de-AT" sz="2400" dirty="0" smtClean="0"/>
              <a:t>Chrome</a:t>
            </a:r>
            <a:r>
              <a:rPr lang="de-AT" sz="2400" dirty="0"/>
              <a:t>, Internet Explorer, </a:t>
            </a:r>
            <a:r>
              <a:rPr lang="de-AT" sz="2400" dirty="0" smtClean="0"/>
              <a:t>Safari, Opera…)</a:t>
            </a:r>
          </a:p>
          <a:p>
            <a:endParaRPr lang="de-AT" sz="2400" dirty="0" smtClean="0"/>
          </a:p>
          <a:p>
            <a:r>
              <a:rPr lang="de-AT" sz="2400" b="1" dirty="0" smtClean="0"/>
              <a:t>Google: </a:t>
            </a:r>
            <a:r>
              <a:rPr lang="de-AT" sz="2400" dirty="0" smtClean="0"/>
              <a:t>	eine </a:t>
            </a:r>
            <a:r>
              <a:rPr lang="de-AT" sz="2400" b="1" dirty="0" smtClean="0"/>
              <a:t>Online-Suchmaske</a:t>
            </a:r>
            <a:r>
              <a:rPr lang="de-AT" sz="2400" dirty="0" smtClean="0"/>
              <a:t> </a:t>
            </a:r>
            <a:r>
              <a:rPr lang="de-AT" sz="2400" dirty="0"/>
              <a:t>zum Stöbern und Finden </a:t>
            </a:r>
            <a:r>
              <a:rPr lang="de-AT" sz="2400" dirty="0" smtClean="0"/>
              <a:t>			von Infos </a:t>
            </a:r>
            <a:r>
              <a:rPr lang="de-AT" sz="2400" dirty="0"/>
              <a:t>im </a:t>
            </a:r>
            <a:r>
              <a:rPr lang="de-AT" sz="2400" dirty="0" smtClean="0"/>
              <a:t>Internet</a:t>
            </a:r>
            <a:br>
              <a:rPr lang="de-AT" sz="2400" dirty="0" smtClean="0"/>
            </a:br>
            <a:r>
              <a:rPr lang="de-AT" sz="2400" dirty="0" smtClean="0"/>
              <a:t>		</a:t>
            </a:r>
            <a:r>
              <a:rPr lang="de-AT" sz="2400" b="1" dirty="0" smtClean="0"/>
              <a:t>Alternativen</a:t>
            </a:r>
            <a:r>
              <a:rPr lang="de-AT" sz="2400" dirty="0" smtClean="0"/>
              <a:t>: </a:t>
            </a:r>
            <a:r>
              <a:rPr lang="de-AT" sz="2400" dirty="0" err="1" smtClean="0"/>
              <a:t>Ecosia</a:t>
            </a:r>
            <a:r>
              <a:rPr lang="de-AT" sz="2400" dirty="0" smtClean="0"/>
              <a:t>, </a:t>
            </a:r>
            <a:r>
              <a:rPr lang="de-AT" sz="2400" dirty="0" err="1" smtClean="0"/>
              <a:t>DuckDuckGo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4032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 schreiben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auf das Stift-Symbol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9826"/>
            <a:ext cx="2455371" cy="43651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131840" y="5445650"/>
            <a:ext cx="583163" cy="52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96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Eine E-Mail schreiben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716016" y="1520788"/>
            <a:ext cx="325753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Anhängen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Einen Anhang hinzufügen</a:t>
            </a:r>
            <a:endParaRPr lang="de-AT" sz="2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" y="2885216"/>
            <a:ext cx="2765439" cy="4916335"/>
          </a:xfrm>
          <a:prstGeom prst="rect">
            <a:avLst/>
          </a:prstGeom>
        </p:spPr>
      </p:pic>
      <p:cxnSp>
        <p:nvCxnSpPr>
          <p:cNvPr id="6" name="Gerade Verbindung 7"/>
          <p:cNvCxnSpPr/>
          <p:nvPr/>
        </p:nvCxnSpPr>
        <p:spPr>
          <a:xfrm flipV="1">
            <a:off x="2483768" y="1772815"/>
            <a:ext cx="2520280" cy="1328696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4708449" y="3389184"/>
            <a:ext cx="325753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Adressbuch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Einen Empfänger aus den Kontakten wählen</a:t>
            </a:r>
          </a:p>
        </p:txBody>
      </p:sp>
      <p:cxnSp>
        <p:nvCxnSpPr>
          <p:cNvPr id="13" name="Gerade Verbindung 7"/>
          <p:cNvCxnSpPr/>
          <p:nvPr/>
        </p:nvCxnSpPr>
        <p:spPr>
          <a:xfrm>
            <a:off x="3347864" y="3681028"/>
            <a:ext cx="1520552" cy="158206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 txBox="1">
            <a:spLocks/>
          </p:cNvSpPr>
          <p:nvPr/>
        </p:nvSpPr>
        <p:spPr>
          <a:xfrm>
            <a:off x="4683443" y="4585301"/>
            <a:ext cx="325753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Textfeld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Hier tippen Sie hinein, um den E-Mail-Text zu verfassen</a:t>
            </a:r>
          </a:p>
        </p:txBody>
      </p:sp>
      <p:cxnSp>
        <p:nvCxnSpPr>
          <p:cNvPr id="16" name="Gerade Verbindung 7"/>
          <p:cNvCxnSpPr/>
          <p:nvPr/>
        </p:nvCxnSpPr>
        <p:spPr>
          <a:xfrm>
            <a:off x="2411759" y="4581129"/>
            <a:ext cx="2456657" cy="454222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 txBox="1">
            <a:spLocks/>
          </p:cNvSpPr>
          <p:nvPr/>
        </p:nvSpPr>
        <p:spPr>
          <a:xfrm>
            <a:off x="4664921" y="2349420"/>
            <a:ext cx="3257530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de-AT" sz="2000" b="1" dirty="0" smtClean="0"/>
              <a:t>Senden</a:t>
            </a:r>
          </a:p>
          <a:p>
            <a:pPr marL="6669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1600" dirty="0" smtClean="0"/>
              <a:t>Hiermit senden Sie die E-Mail ab</a:t>
            </a:r>
            <a:endParaRPr lang="de-AT" sz="2800" dirty="0" smtClean="0"/>
          </a:p>
        </p:txBody>
      </p:sp>
      <p:cxnSp>
        <p:nvCxnSpPr>
          <p:cNvPr id="17" name="Gerade Verbindung 7"/>
          <p:cNvCxnSpPr/>
          <p:nvPr/>
        </p:nvCxnSpPr>
        <p:spPr>
          <a:xfrm flipV="1">
            <a:off x="3430329" y="2846580"/>
            <a:ext cx="1438087" cy="330393"/>
          </a:xfrm>
          <a:prstGeom prst="line">
            <a:avLst/>
          </a:prstGeom>
          <a:ln w="25400">
            <a:solidFill>
              <a:srgbClr val="EE7C07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54491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de-AT" sz="28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Fügen Sie Ihren Sitznachbarn als E-Mail-Kontakt hinzu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Senden Sie Ihm eine E-Mail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Antworten Sie auf die erhaltene E-Mail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100" dirty="0" smtClean="0"/>
              <a:t>Senden Sie Ihrem Sitznachbarn ein Foto per E-Mail (Anhang)	</a:t>
            </a:r>
            <a:endParaRPr lang="de-AT" sz="2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Wir üben gemeinsam…</a:t>
            </a:r>
            <a:endParaRPr lang="de-AT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die App „</a:t>
            </a:r>
            <a:r>
              <a:rPr lang="de-AT" sz="2000" dirty="0" err="1" smtClean="0"/>
              <a:t>Gmail</a:t>
            </a:r>
            <a:r>
              <a:rPr lang="de-AT" sz="2000" dirty="0" smtClean="0"/>
              <a:t>“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2267744" y="2852936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22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Sollte diese oder eine ähnliche Meldung erscheinen, drücken Sie „OK“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9" y="1628800"/>
            <a:ext cx="2545854" cy="4525963"/>
          </a:xfrm>
        </p:spPr>
      </p:pic>
      <p:sp>
        <p:nvSpPr>
          <p:cNvPr id="8" name="Ellipse 7"/>
          <p:cNvSpPr/>
          <p:nvPr/>
        </p:nvSpPr>
        <p:spPr>
          <a:xfrm>
            <a:off x="2411760" y="5833865"/>
            <a:ext cx="288032" cy="25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6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Drücken Sie auf „E-Mail-Adresse hinzufügen“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9" y="1468350"/>
            <a:ext cx="2545854" cy="4525963"/>
          </a:xfrm>
        </p:spPr>
      </p:pic>
      <p:sp>
        <p:nvSpPr>
          <p:cNvPr id="8" name="Ellipse 7"/>
          <p:cNvSpPr/>
          <p:nvPr/>
        </p:nvSpPr>
        <p:spPr>
          <a:xfrm>
            <a:off x="1331640" y="3284984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80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3" y="1634248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Wählen Sie hier Ihren E-Mail-Anbieter aus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924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Geben Sie nun Ihre E-Mail-Adresse und anschließend ihr Passwort ein. 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Bestätigen Sie jeweils, indem Sie auf „Weiter“ drücken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2627784" y="3918262"/>
            <a:ext cx="792088" cy="446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2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545854" cy="4525963"/>
          </a:xfrm>
        </p:spPr>
      </p:pic>
      <p:sp>
        <p:nvSpPr>
          <p:cNvPr id="5" name="Ellipse 4"/>
          <p:cNvSpPr/>
          <p:nvPr/>
        </p:nvSpPr>
        <p:spPr>
          <a:xfrm>
            <a:off x="1187624" y="321297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anschließend noch Einstellungen treffen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Drücken Sie auf das blaue Kästchen, sollten Sie eine Einstellung </a:t>
            </a:r>
            <a:r>
              <a:rPr lang="de-AT" sz="2000" b="1" dirty="0" smtClean="0"/>
              <a:t>nicht</a:t>
            </a:r>
            <a:r>
              <a:rPr lang="de-AT" sz="2000" dirty="0" smtClean="0"/>
              <a:t> vornehmen wollen.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/>
              <a:t>Bestätigen Sie anschließend mit „Weiter</a:t>
            </a:r>
            <a:r>
              <a:rPr lang="de-AT" sz="2000" dirty="0" smtClean="0"/>
              <a:t>“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1088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hier noch einen Kontonamen und einen Anzeigenamen festlegen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Der Anzeigename ist jener Name, der anderen in von Ihnen versendeten Mails angezeigt wird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Beide Einstellungen sind optional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Bestätigen Sie anschließend mit „Weiter“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Ihr E-Mail-Konto ist nun erfolgreich eingerichtet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E-Mail-Konto einrichten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5407"/>
            <a:ext cx="2731245" cy="48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ammer\AppData\Local\Temp\Rar$DRa0.130\Bildblase Links 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09229" cy="56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Was ist eine Datenverbindung?</a:t>
            </a:r>
            <a:endParaRPr lang="de-AT" sz="3200" dirty="0">
              <a:solidFill>
                <a:srgbClr val="EE7C07"/>
              </a:solidFill>
            </a:endParaRPr>
          </a:p>
        </p:txBody>
      </p:sp>
      <p:pic>
        <p:nvPicPr>
          <p:cNvPr id="11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84" y="233744"/>
            <a:ext cx="5788215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ammer\AppData\Local\Temp\Rar$DRa0.519\Bildblase Links 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09228" cy="5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355785" y="233744"/>
            <a:ext cx="5788215" cy="1901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CC0000"/>
                </a:solidFill>
              </a:rPr>
              <a:t>Was sind Apps und wozu braucht man sie?</a:t>
            </a:r>
            <a:endParaRPr lang="de-AT" sz="3200" dirty="0">
              <a:solidFill>
                <a:srgbClr val="CC0000"/>
              </a:solidFill>
            </a:endParaRPr>
          </a:p>
        </p:txBody>
      </p:sp>
      <p:pic>
        <p:nvPicPr>
          <p:cNvPr id="13" name="Bild 4" descr="sprechblase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19231"/>
            <a:ext cx="5788215" cy="206081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19872" y="346977"/>
            <a:ext cx="5431097" cy="167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3200" dirty="0" smtClean="0">
                <a:solidFill>
                  <a:srgbClr val="EE7C07"/>
                </a:solidFill>
              </a:rPr>
              <a:t>Was ist Google Drive?</a:t>
            </a:r>
            <a:endParaRPr lang="de-AT" sz="3200" dirty="0">
              <a:solidFill>
                <a:srgbClr val="EE7C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618856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= externer Speicher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Ermöglicht das Hochladen von Fotos, Videos, Dokumenten, etc. 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von jedem PC und von jedem Smartphone, das die App besitzt, darauf zugreifen</a:t>
            </a:r>
          </a:p>
          <a:p>
            <a:pPr marL="781200" indent="-457200">
              <a:spcBef>
                <a:spcPts val="600"/>
              </a:spcBef>
              <a:spcAft>
                <a:spcPts val="24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Alle Inhalte sind privat, </a:t>
            </a:r>
            <a:r>
              <a:rPr lang="de-AT" sz="2000" dirty="0" smtClean="0"/>
              <a:t>Sie </a:t>
            </a:r>
            <a:r>
              <a:rPr lang="de-AT" sz="2000" dirty="0" smtClean="0"/>
              <a:t>können Inhalte aber auch mit anderen teilen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5" name="Picture 2" descr="F:\Sales Marketing Projekte\03_Handyschule\03_Unterlagen div Handyschule Kurse\04_Smartphone Führerschein\Handyschule 4 Google Dienste kennenlernen und nutzen\google 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7" y="2708920"/>
            <a:ext cx="1998535" cy="17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464496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Ist im Normalfall bereits auf Ihrem Smartphone vorinstalliert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Sollte dies bei Ihnen nicht der Fall sein, laden Sie sich die App zunächst über den Playstore runter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5" name="Picture 2" descr="F:\Sales Marketing Projekte\03_Handyschule\03_Unterlagen div Handyschule Kurse\04_Smartphone Führerschein\Handyschule 4 Google Dienste kennenlernen und nutzen\google 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7" y="2708920"/>
            <a:ext cx="1998535" cy="17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61885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die App, erwartet Sie eine ähnliche Darstellung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zunächst den Ordner, in den </a:t>
            </a:r>
            <a:r>
              <a:rPr lang="de-AT" sz="2000" dirty="0" smtClean="0"/>
              <a:t>Sie </a:t>
            </a:r>
            <a:r>
              <a:rPr lang="de-AT" sz="2000" dirty="0" smtClean="0"/>
              <a:t>die Bilder hochladen möchten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Wählen Sie keinen Ordner aus, wird einfach die allgemeine Ablage ausgewählt</a:t>
            </a:r>
          </a:p>
          <a:p>
            <a:pPr marL="781200" indent="-457200">
              <a:spcBef>
                <a:spcPts val="600"/>
              </a:spcBef>
              <a:spcAft>
                <a:spcPts val="12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anschließend auf den blauen Kreis mit dem Kreuz, um Bilder hochzuladen</a:t>
            </a:r>
          </a:p>
          <a:p>
            <a:pPr marL="324000" indent="0"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spcAft>
                <a:spcPts val="600"/>
              </a:spcAft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545854" cy="4525963"/>
          </a:xfrm>
        </p:spPr>
      </p:pic>
      <p:sp>
        <p:nvSpPr>
          <p:cNvPr id="5" name="Ellipse 4"/>
          <p:cNvSpPr/>
          <p:nvPr/>
        </p:nvSpPr>
        <p:spPr>
          <a:xfrm>
            <a:off x="2771800" y="5517232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683568" y="3933056"/>
            <a:ext cx="2736304" cy="144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b="1" dirty="0" smtClean="0"/>
              <a:t>Ordner</a:t>
            </a:r>
            <a:r>
              <a:rPr lang="de-AT" sz="2000" dirty="0" smtClean="0"/>
              <a:t>: Sie können neue Ordner in Google Drive erstellen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b="1" dirty="0" smtClean="0"/>
              <a:t>Hochladen</a:t>
            </a:r>
            <a:r>
              <a:rPr lang="de-AT" sz="2000" dirty="0" smtClean="0"/>
              <a:t>: Sie können Fotos oder Dokumente hochladen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Drücken Sie jetzt auf Hochladen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6244"/>
            <a:ext cx="2545854" cy="4525963"/>
          </a:xfrm>
        </p:spPr>
      </p:pic>
      <p:sp>
        <p:nvSpPr>
          <p:cNvPr id="5" name="Ellipse 4"/>
          <p:cNvSpPr/>
          <p:nvPr/>
        </p:nvSpPr>
        <p:spPr>
          <a:xfrm>
            <a:off x="1979712" y="4437112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96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52770"/>
            <a:ext cx="2545854" cy="452596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Zunächst  zeigt Google Drive automatisch die zuletzt geschossenen Fotos an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Tippen Sie die rot markierten Symbole an, um die Ansicht zu wechseln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6" name="Ellipse 5"/>
          <p:cNvSpPr/>
          <p:nvPr/>
        </p:nvSpPr>
        <p:spPr>
          <a:xfrm>
            <a:off x="2771800" y="184482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17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545854" cy="4525963"/>
          </a:xfrm>
        </p:spPr>
      </p:pic>
      <p:pic>
        <p:nvPicPr>
          <p:cNvPr id="5" name="Picture 3" descr="E:\04_Smartphone Führerschein\Handyschule 1.A Grundlegendes zu Android-Smartphones\Tip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2267561" cy="24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86220" y="46679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g</a:t>
            </a:r>
            <a:r>
              <a:rPr lang="de-AT" dirty="0" smtClean="0"/>
              <a:t>edrückt halten</a:t>
            </a: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ein Bild einmal kurz antippen und es wird hochgeladen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Halten Sie den Finger auf eine Datei, so können Sie mehrere Dateien auswählen</a:t>
            </a:r>
            <a:endParaRPr lang="de-AT" sz="2000" dirty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Sie können diese anschließend über den Reiter „Öffnen“ hochladen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sp>
        <p:nvSpPr>
          <p:cNvPr id="8" name="Ellipse 7"/>
          <p:cNvSpPr/>
          <p:nvPr/>
        </p:nvSpPr>
        <p:spPr>
          <a:xfrm>
            <a:off x="2586220" y="1772816"/>
            <a:ext cx="4736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627784" y="1417638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Um gezielter nach Bildern zu suchen, tippen Sie auf die drei horizontalen Striche</a:t>
            </a:r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Wählen Sie anschließend „Eigene Bilder“ aus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6027"/>
            <a:ext cx="2437757" cy="43337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21" y="1566027"/>
            <a:ext cx="2344067" cy="41672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5536" y="17728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>
            <a:off x="6588224" y="2132856"/>
            <a:ext cx="109066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6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E7C07"/>
                </a:solidFill>
              </a:rPr>
              <a:t>Google Drive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067944" y="1628800"/>
            <a:ext cx="4032448" cy="420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Ihnen wird nun dieselbe Ordnerstruktur wie in Ihrer Galerie angezeigt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r>
              <a:rPr lang="de-AT" sz="2000" dirty="0" smtClean="0"/>
              <a:t>Öffnen Sie einen Ordner und laden Sie die Bilder exakt wie im vorherigen Beispiel hoch</a:t>
            </a:r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324000" indent="0">
              <a:spcBef>
                <a:spcPts val="600"/>
              </a:spcBef>
              <a:buClr>
                <a:srgbClr val="EE7C07"/>
              </a:buClr>
              <a:buNone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781200" indent="-457200">
              <a:spcBef>
                <a:spcPts val="600"/>
              </a:spcBef>
              <a:buClr>
                <a:srgbClr val="EE7C07"/>
              </a:buClr>
              <a:buFont typeface="Wingdings" panose="05000000000000000000" pitchFamily="2" charset="2"/>
              <a:buChar char="§"/>
            </a:pPr>
            <a:endParaRPr lang="de-AT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0154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4630" cy="48691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04254" y="109167"/>
            <a:ext cx="3439236" cy="4638038"/>
          </a:xfrm>
        </p:spPr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EE7C07"/>
                </a:solidFill>
              </a:rPr>
              <a:t>Viel Erfolg!</a:t>
            </a:r>
            <a:endParaRPr lang="de-AT" sz="4800" b="1" dirty="0">
              <a:solidFill>
                <a:srgbClr val="EE7C07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r="1755"/>
          <a:stretch/>
        </p:blipFill>
        <p:spPr>
          <a:xfrm>
            <a:off x="395536" y="404664"/>
            <a:ext cx="4032448" cy="4078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45836"/>
            <a:ext cx="2448272" cy="18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Telefonieren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53109" y="2449775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ichtungspfeil 3"/>
          <p:cNvSpPr/>
          <p:nvPr/>
        </p:nvSpPr>
        <p:spPr>
          <a:xfrm rot="-5400000">
            <a:off x="2343067" y="2111078"/>
            <a:ext cx="1885215" cy="219046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101" name="Picture 5" descr="C:\Users\prammer\Dropbox\Handyschule\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93" y="3354318"/>
            <a:ext cx="8477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0" y="4135274"/>
            <a:ext cx="2299620" cy="411706"/>
            <a:chOff x="655093" y="4026090"/>
            <a:chExt cx="3241343" cy="259307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ihandform 17"/>
          <p:cNvSpPr/>
          <p:nvPr/>
        </p:nvSpPr>
        <p:spPr>
          <a:xfrm>
            <a:off x="2204088" y="3793378"/>
            <a:ext cx="655093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252215" y="1537664"/>
            <a:ext cx="412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Zuhause mit Telefonleitung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802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3753109" y="4733051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ichtungspfeil 24"/>
          <p:cNvSpPr/>
          <p:nvPr/>
        </p:nvSpPr>
        <p:spPr>
          <a:xfrm rot="-5400000">
            <a:off x="2343067" y="4394354"/>
            <a:ext cx="1885215" cy="219046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solidFill>
                  <a:srgbClr val="EE7C07"/>
                </a:solidFill>
              </a:rPr>
              <a:t>Telefonieren</a:t>
            </a:r>
            <a:endParaRPr lang="de-AT" dirty="0">
              <a:solidFill>
                <a:srgbClr val="EE7C07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53109" y="2449775"/>
            <a:ext cx="245660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ichtungspfeil 3"/>
          <p:cNvSpPr/>
          <p:nvPr/>
        </p:nvSpPr>
        <p:spPr>
          <a:xfrm rot="-5400000">
            <a:off x="2343067" y="2111078"/>
            <a:ext cx="1885215" cy="219046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101" name="Picture 5" descr="C:\Users\prammer\Dropbox\Handyschule\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93" y="3354318"/>
            <a:ext cx="8477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0" y="4135274"/>
            <a:ext cx="2299620" cy="411706"/>
            <a:chOff x="655093" y="4026090"/>
            <a:chExt cx="3241343" cy="259307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ihandform 17"/>
          <p:cNvSpPr/>
          <p:nvPr/>
        </p:nvSpPr>
        <p:spPr>
          <a:xfrm>
            <a:off x="2204088" y="3793378"/>
            <a:ext cx="655093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27021" r="59348" b="60933"/>
          <a:stretch/>
        </p:blipFill>
        <p:spPr bwMode="auto">
          <a:xfrm>
            <a:off x="2621518" y="5183428"/>
            <a:ext cx="1336698" cy="11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ieren 26"/>
          <p:cNvGrpSpPr/>
          <p:nvPr/>
        </p:nvGrpSpPr>
        <p:grpSpPr>
          <a:xfrm>
            <a:off x="0" y="6418550"/>
            <a:ext cx="2299620" cy="259307"/>
            <a:chOff x="655093" y="4026090"/>
            <a:chExt cx="3241343" cy="259307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655093" y="4285397"/>
              <a:ext cx="324134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V="1">
              <a:off x="3885063" y="4026090"/>
              <a:ext cx="0" cy="2593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ihandform 29"/>
          <p:cNvSpPr/>
          <p:nvPr/>
        </p:nvSpPr>
        <p:spPr>
          <a:xfrm>
            <a:off x="2204088" y="6076654"/>
            <a:ext cx="655093" cy="232363"/>
          </a:xfrm>
          <a:custGeom>
            <a:avLst/>
            <a:gdLst>
              <a:gd name="connsiteX0" fmla="*/ 0 w 655093"/>
              <a:gd name="connsiteY0" fmla="*/ 0 h 232363"/>
              <a:gd name="connsiteX1" fmla="*/ 163773 w 655093"/>
              <a:gd name="connsiteY1" fmla="*/ 232012 h 232363"/>
              <a:gd name="connsiteX2" fmla="*/ 395785 w 655093"/>
              <a:gd name="connsiteY2" fmla="*/ 54591 h 232363"/>
              <a:gd name="connsiteX3" fmla="*/ 491320 w 655093"/>
              <a:gd name="connsiteY3" fmla="*/ 136477 h 232363"/>
              <a:gd name="connsiteX4" fmla="*/ 614149 w 655093"/>
              <a:gd name="connsiteY4" fmla="*/ 122829 h 232363"/>
              <a:gd name="connsiteX5" fmla="*/ 641445 w 655093"/>
              <a:gd name="connsiteY5" fmla="*/ 122829 h 232363"/>
              <a:gd name="connsiteX6" fmla="*/ 655093 w 655093"/>
              <a:gd name="connsiteY6" fmla="*/ 122829 h 2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32363">
                <a:moveTo>
                  <a:pt x="0" y="0"/>
                </a:moveTo>
                <a:cubicBezTo>
                  <a:pt x="48904" y="111457"/>
                  <a:pt x="97809" y="222914"/>
                  <a:pt x="163773" y="232012"/>
                </a:cubicBezTo>
                <a:cubicBezTo>
                  <a:pt x="229737" y="241110"/>
                  <a:pt x="341194" y="70514"/>
                  <a:pt x="395785" y="54591"/>
                </a:cubicBezTo>
                <a:cubicBezTo>
                  <a:pt x="450376" y="38668"/>
                  <a:pt x="454926" y="125104"/>
                  <a:pt x="491320" y="136477"/>
                </a:cubicBezTo>
                <a:cubicBezTo>
                  <a:pt x="527714" y="147850"/>
                  <a:pt x="589128" y="125104"/>
                  <a:pt x="614149" y="122829"/>
                </a:cubicBezTo>
                <a:cubicBezTo>
                  <a:pt x="639170" y="120554"/>
                  <a:pt x="641445" y="122829"/>
                  <a:pt x="641445" y="122829"/>
                </a:cubicBezTo>
                <a:lnTo>
                  <a:pt x="655093" y="1228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252215" y="1537664"/>
            <a:ext cx="412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/>
              <a:t>Zuhause mit Telefonleitung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601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8E213785252C4A9250596EA56CED53" ma:contentTypeVersion="12" ma:contentTypeDescription="Ein neues Dokument erstellen." ma:contentTypeScope="" ma:versionID="179db04678c8ca295557f0aad313161a">
  <xsd:schema xmlns:xsd="http://www.w3.org/2001/XMLSchema" xmlns:xs="http://www.w3.org/2001/XMLSchema" xmlns:p="http://schemas.microsoft.com/office/2006/metadata/properties" xmlns:ns2="8a51700f-ee23-483c-b0ce-d046c32d824f" xmlns:ns3="aa3e98bc-d017-4f88-b72c-8eb6a53f1809" targetNamespace="http://schemas.microsoft.com/office/2006/metadata/properties" ma:root="true" ma:fieldsID="039e862f056d1ab3b62dad50454e9279" ns2:_="" ns3:_="">
    <xsd:import namespace="8a51700f-ee23-483c-b0ce-d046c32d824f"/>
    <xsd:import namespace="aa3e98bc-d017-4f88-b72c-8eb6a53f1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1700f-ee23-483c-b0ce-d046c32d8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d55ddce-3dfe-41b3-a7a4-179b994d97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e98bc-d017-4f88-b72c-8eb6a53f1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99a6e1-cc6b-4d3c-ae95-09d115f5c3ad}" ma:internalName="TaxCatchAll" ma:showField="CatchAllData" ma:web="aa3e98bc-d017-4f88-b72c-8eb6a53f1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3e98bc-d017-4f88-b72c-8eb6a53f1809" xsi:nil="true"/>
    <lcf76f155ced4ddcb4097134ff3c332f xmlns="8a51700f-ee23-483c-b0ce-d046c32d82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ED0EF6-0874-4F3E-9BB4-2A9B89A8916C}"/>
</file>

<file path=customXml/itemProps2.xml><?xml version="1.0" encoding="utf-8"?>
<ds:datastoreItem xmlns:ds="http://schemas.openxmlformats.org/officeDocument/2006/customXml" ds:itemID="{4980F175-55B5-4A5F-895C-118530EEF5A1}"/>
</file>

<file path=customXml/itemProps3.xml><?xml version="1.0" encoding="utf-8"?>
<ds:datastoreItem xmlns:ds="http://schemas.openxmlformats.org/officeDocument/2006/customXml" ds:itemID="{B17C58BF-4E4A-4E64-B7ED-73815D5510C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Microsoft Office PowerPoint</Application>
  <PresentationFormat>Bildschirmpräsentation (4:3)</PresentationFormat>
  <Paragraphs>454</Paragraphs>
  <Slides>79</Slides>
  <Notes>26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6" baseType="lpstr">
      <vt:lpstr>Arial</vt:lpstr>
      <vt:lpstr>Calibri</vt:lpstr>
      <vt:lpstr>Consolas</vt:lpstr>
      <vt:lpstr>Franklin Gothic Demi</vt:lpstr>
      <vt:lpstr>Times New Roman</vt:lpstr>
      <vt:lpstr>Wingdings</vt:lpstr>
      <vt:lpstr>Larissa</vt:lpstr>
      <vt:lpstr>PowerPoint-Präsentation</vt:lpstr>
      <vt:lpstr>PowerPoint-Präsentation</vt:lpstr>
      <vt:lpstr>Was ist eigentlich das Internet?</vt:lpstr>
      <vt:lpstr>Was ist eigentlich das Internet?</vt:lpstr>
      <vt:lpstr>Was ist eigentlich das Internet?</vt:lpstr>
      <vt:lpstr>Weitere Begriffe…</vt:lpstr>
      <vt:lpstr>PowerPoint-Präsentation</vt:lpstr>
      <vt:lpstr>Telefonieren</vt:lpstr>
      <vt:lpstr>Telefonieren</vt:lpstr>
      <vt:lpstr>Telefonieren</vt:lpstr>
      <vt:lpstr>Internet</vt:lpstr>
      <vt:lpstr>Internet</vt:lpstr>
      <vt:lpstr>Internet</vt:lpstr>
      <vt:lpstr>Verbindung zum Internet</vt:lpstr>
      <vt:lpstr>Mobile Daten sind Teil des Smartphone-Tarifs!</vt:lpstr>
      <vt:lpstr>PowerPoint-Präsentation</vt:lpstr>
      <vt:lpstr>PowerPoint-Präsentation</vt:lpstr>
      <vt:lpstr>PowerPoint-Präsentation</vt:lpstr>
      <vt:lpstr>Wie verhindere ich, dass ich zu viel Datenvolumen verbrauche?</vt:lpstr>
      <vt:lpstr>Mobile Daten einrichten</vt:lpstr>
      <vt:lpstr>PowerPoint-Präsentation</vt:lpstr>
      <vt:lpstr>Eine Nutzungswarnung einrichten</vt:lpstr>
      <vt:lpstr>PowerPoint-Präsentation</vt:lpstr>
      <vt:lpstr>Mobile Daten einrichten</vt:lpstr>
      <vt:lpstr>PowerPoint-Präsentation</vt:lpstr>
      <vt:lpstr>Mobile Daten einrichten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 üben gemeinsam…</vt:lpstr>
      <vt:lpstr>PowerPoint-Präsentation</vt:lpstr>
      <vt:lpstr>Schritte zu Info aus dem Internet</vt:lpstr>
      <vt:lpstr>Infos aus dem Internet</vt:lpstr>
      <vt:lpstr>Infos aus dem Internet</vt:lpstr>
      <vt:lpstr>Infos aus dem Internet</vt:lpstr>
      <vt:lpstr>Infos aus dem Internet</vt:lpstr>
      <vt:lpstr>Infos aus dem Internet</vt:lpstr>
      <vt:lpstr>Infos aus dem Internet</vt:lpstr>
      <vt:lpstr>Infos aus dem Internet</vt:lpstr>
      <vt:lpstr>Lesezeichen hinzufügen</vt:lpstr>
      <vt:lpstr>Lesezeichen hinzufügen</vt:lpstr>
      <vt:lpstr>Wir üben gemeinsam…</vt:lpstr>
      <vt:lpstr>PowerPoint-Präsentation</vt:lpstr>
      <vt:lpstr>E-Mail-Konto einrichten</vt:lpstr>
      <vt:lpstr>E-Mail-Konto einrichten</vt:lpstr>
      <vt:lpstr>PowerPoint-Präsentation</vt:lpstr>
      <vt:lpstr>E-Mail-Konto einrichten</vt:lpstr>
      <vt:lpstr>E-Mail-Eingang aktualisieren</vt:lpstr>
      <vt:lpstr>PowerPoint-Präsentation</vt:lpstr>
      <vt:lpstr>PowerPoint-Präsentation</vt:lpstr>
      <vt:lpstr>Neue E-Mail-Kontakte hinzufügen</vt:lpstr>
      <vt:lpstr>Einen Kontakt speichern</vt:lpstr>
      <vt:lpstr>Einen Kontakt speichern</vt:lpstr>
      <vt:lpstr>Einen Kontakt hinzufügen</vt:lpstr>
      <vt:lpstr>PowerPoint-Präsentation</vt:lpstr>
      <vt:lpstr>E-Mail schreiben</vt:lpstr>
      <vt:lpstr>Eine E-Mail schreiben</vt:lpstr>
      <vt:lpstr>Wir üben gemeinsam…</vt:lpstr>
      <vt:lpstr>E-Mail-Konto einrichten</vt:lpstr>
      <vt:lpstr>E-Mail-Konto einrichten</vt:lpstr>
      <vt:lpstr>E-Mail-Konto einrichten</vt:lpstr>
      <vt:lpstr>E-Mail-Konto einrichten</vt:lpstr>
      <vt:lpstr>E-Mail-Konto einrichten</vt:lpstr>
      <vt:lpstr>E-Mail-Konto einrichten</vt:lpstr>
      <vt:lpstr>E-Mail-Konto einrichten</vt:lpstr>
      <vt:lpstr>PowerPoint-Präsentation</vt:lpstr>
      <vt:lpstr>Google Drive</vt:lpstr>
      <vt:lpstr>Google Drive</vt:lpstr>
      <vt:lpstr>Google Drive</vt:lpstr>
      <vt:lpstr>Google Drive</vt:lpstr>
      <vt:lpstr>Google Drive</vt:lpstr>
      <vt:lpstr>Google Drive</vt:lpstr>
      <vt:lpstr>Google Drive</vt:lpstr>
      <vt:lpstr>Google Drive</vt:lpstr>
      <vt:lpstr>Viel Erfolg!</vt:lpstr>
    </vt:vector>
  </TitlesOfParts>
  <Company>EMPORIA Telecom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Handyschule</dc:title>
  <dc:creator>Prammer Sigrid - EMPORIA</dc:creator>
  <cp:lastModifiedBy>Projekt</cp:lastModifiedBy>
  <cp:revision>142</cp:revision>
  <cp:lastPrinted>2019-03-05T14:18:40Z</cp:lastPrinted>
  <dcterms:created xsi:type="dcterms:W3CDTF">2018-10-25T07:42:08Z</dcterms:created>
  <dcterms:modified xsi:type="dcterms:W3CDTF">2019-04-24T14:36:15Z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0x0101002B8E213785252C4A9250596EA56CED53</vt:lpwstr>
  </property>
</Properties>
</file>